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710" r:id="rId2"/>
  </p:sldMasterIdLst>
  <p:notesMasterIdLst>
    <p:notesMasterId r:id="rId60"/>
  </p:notesMasterIdLst>
  <p:sldIdLst>
    <p:sldId id="539" r:id="rId3"/>
    <p:sldId id="600" r:id="rId4"/>
    <p:sldId id="540" r:id="rId5"/>
    <p:sldId id="541" r:id="rId6"/>
    <p:sldId id="542" r:id="rId7"/>
    <p:sldId id="543" r:id="rId8"/>
    <p:sldId id="544" r:id="rId9"/>
    <p:sldId id="545" r:id="rId10"/>
    <p:sldId id="598" r:id="rId11"/>
    <p:sldId id="552" r:id="rId12"/>
    <p:sldId id="553" r:id="rId13"/>
    <p:sldId id="554" r:id="rId14"/>
    <p:sldId id="555" r:id="rId15"/>
    <p:sldId id="546" r:id="rId16"/>
    <p:sldId id="547" r:id="rId17"/>
    <p:sldId id="570" r:id="rId18"/>
    <p:sldId id="549" r:id="rId19"/>
    <p:sldId id="556" r:id="rId20"/>
    <p:sldId id="557" r:id="rId21"/>
    <p:sldId id="558" r:id="rId22"/>
    <p:sldId id="559" r:id="rId23"/>
    <p:sldId id="560" r:id="rId24"/>
    <p:sldId id="561" r:id="rId25"/>
    <p:sldId id="562" r:id="rId26"/>
    <p:sldId id="567" r:id="rId27"/>
    <p:sldId id="568" r:id="rId28"/>
    <p:sldId id="571" r:id="rId29"/>
    <p:sldId id="572" r:id="rId30"/>
    <p:sldId id="573" r:id="rId31"/>
    <p:sldId id="574" r:id="rId32"/>
    <p:sldId id="575" r:id="rId33"/>
    <p:sldId id="576" r:id="rId34"/>
    <p:sldId id="577" r:id="rId35"/>
    <p:sldId id="602" r:id="rId36"/>
    <p:sldId id="579" r:id="rId37"/>
    <p:sldId id="580" r:id="rId38"/>
    <p:sldId id="581" r:id="rId39"/>
    <p:sldId id="582" r:id="rId40"/>
    <p:sldId id="583" r:id="rId41"/>
    <p:sldId id="584" r:id="rId42"/>
    <p:sldId id="585" r:id="rId43"/>
    <p:sldId id="586" r:id="rId44"/>
    <p:sldId id="587" r:id="rId45"/>
    <p:sldId id="588" r:id="rId46"/>
    <p:sldId id="589" r:id="rId47"/>
    <p:sldId id="590" r:id="rId48"/>
    <p:sldId id="591" r:id="rId49"/>
    <p:sldId id="592" r:id="rId50"/>
    <p:sldId id="593" r:id="rId51"/>
    <p:sldId id="594" r:id="rId52"/>
    <p:sldId id="595" r:id="rId53"/>
    <p:sldId id="596" r:id="rId54"/>
    <p:sldId id="603" r:id="rId55"/>
    <p:sldId id="604" r:id="rId56"/>
    <p:sldId id="569" r:id="rId57"/>
    <p:sldId id="601" r:id="rId58"/>
    <p:sldId id="597" r:id="rId59"/>
  </p:sldIdLst>
  <p:sldSz cx="9144000" cy="6858000" type="screen4x3"/>
  <p:notesSz cx="7104063" cy="10234613"/>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00"/>
    <a:srgbClr val="FF5050"/>
    <a:srgbClr val="FF9900"/>
    <a:srgbClr val="000308"/>
    <a:srgbClr val="FF6600"/>
    <a:srgbClr val="FFFF00"/>
    <a:srgbClr val="333333"/>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2978" autoAdjust="0"/>
  </p:normalViewPr>
  <p:slideViewPr>
    <p:cSldViewPr>
      <p:cViewPr varScale="1">
        <p:scale>
          <a:sx n="127" d="100"/>
          <a:sy n="127" d="100"/>
        </p:scale>
        <p:origin x="91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19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98A2C1-D1DD-4DC1-BAD4-AB48169817BC}" type="doc">
      <dgm:prSet loTypeId="urn:microsoft.com/office/officeart/2005/8/layout/process2" loCatId="process" qsTypeId="urn:microsoft.com/office/officeart/2005/8/quickstyle/simple5" qsCatId="simple" csTypeId="urn:microsoft.com/office/officeart/2005/8/colors/accent4_3" csCatId="accent4" phldr="1"/>
      <dgm:spPr/>
    </dgm:pt>
    <dgm:pt modelId="{C4011F8A-3EE8-4141-9845-2069F3B83736}">
      <dgm:prSet phldrT="[文字]" custT="1"/>
      <dgm:spPr>
        <a:solidFill>
          <a:srgbClr val="00B050"/>
        </a:solidFill>
      </dgm:spPr>
      <dgm:t>
        <a:bodyPr/>
        <a:lstStyle/>
        <a:p>
          <a:r>
            <a:rPr lang="zh-TW" altLang="en-US" sz="2400" dirty="0">
              <a:latin typeface="標楷體" panose="03000509000000000000" pitchFamily="65" charset="-120"/>
              <a:ea typeface="標楷體" panose="03000509000000000000" pitchFamily="65" charset="-120"/>
            </a:rPr>
            <a:t>到貨點收</a:t>
          </a:r>
          <a:r>
            <a:rPr lang="en-US" altLang="zh-TW" sz="2400" dirty="0">
              <a:latin typeface="標楷體" panose="03000509000000000000" pitchFamily="65" charset="-120"/>
              <a:ea typeface="標楷體" panose="03000509000000000000" pitchFamily="65" charset="-120"/>
            </a:rPr>
            <a:t/>
          </a:r>
          <a:br>
            <a:rPr lang="en-US" altLang="zh-TW" sz="2400" dirty="0">
              <a:latin typeface="標楷體" panose="03000509000000000000" pitchFamily="65" charset="-120"/>
              <a:ea typeface="標楷體" panose="03000509000000000000" pitchFamily="65" charset="-120"/>
            </a:rPr>
          </a:br>
          <a:r>
            <a:rPr lang="zh-TW" altLang="en-US" sz="1800" dirty="0">
              <a:latin typeface="標楷體" panose="03000509000000000000" pitchFamily="65" charset="-120"/>
              <a:ea typeface="標楷體" panose="03000509000000000000" pitchFamily="65" charset="-120"/>
            </a:rPr>
            <a:t>（經辦人）</a:t>
          </a:r>
          <a:endParaRPr lang="en-US" altLang="zh-TW" sz="1800" dirty="0">
            <a:latin typeface="標楷體" panose="03000509000000000000" pitchFamily="65" charset="-120"/>
            <a:ea typeface="標楷體" panose="03000509000000000000" pitchFamily="65" charset="-120"/>
          </a:endParaRPr>
        </a:p>
      </dgm:t>
    </dgm:pt>
    <dgm:pt modelId="{F85AE138-1F4F-44C8-BE0E-A15AF3985F6D}" type="parTrans" cxnId="{769DAE3D-4821-426D-86C7-B25290CDDBB9}">
      <dgm:prSet/>
      <dgm:spPr/>
      <dgm:t>
        <a:bodyPr/>
        <a:lstStyle/>
        <a:p>
          <a:endParaRPr lang="zh-TW" altLang="en-US" sz="1600"/>
        </a:p>
      </dgm:t>
    </dgm:pt>
    <dgm:pt modelId="{3B573803-95A7-44BD-BDCA-1FB043282044}" type="sibTrans" cxnId="{769DAE3D-4821-426D-86C7-B25290CDDBB9}">
      <dgm:prSet custT="1"/>
      <dgm:spPr/>
      <dgm:t>
        <a:bodyPr/>
        <a:lstStyle/>
        <a:p>
          <a:endParaRPr lang="zh-TW" altLang="en-US" sz="2000"/>
        </a:p>
      </dgm:t>
    </dgm:pt>
    <dgm:pt modelId="{4BFFA425-DA69-44F3-92D1-341BF9A07425}">
      <dgm:prSet phldrT="[文字]" custT="1"/>
      <dgm:spPr/>
      <dgm:t>
        <a:bodyPr/>
        <a:lstStyle/>
        <a:p>
          <a:r>
            <a:rPr lang="zh-TW" altLang="en-US" sz="2400" dirty="0">
              <a:solidFill>
                <a:schemeClr val="tx1"/>
              </a:solidFill>
              <a:latin typeface="標楷體" panose="03000509000000000000" pitchFamily="65" charset="-120"/>
              <a:ea typeface="標楷體" panose="03000509000000000000" pitchFamily="65" charset="-120"/>
            </a:rPr>
            <a:t>學校驗收</a:t>
          </a:r>
          <a:r>
            <a:rPr lang="en-US" altLang="zh-TW" sz="2400" dirty="0">
              <a:solidFill>
                <a:schemeClr val="tx1"/>
              </a:solidFill>
              <a:latin typeface="標楷體" panose="03000509000000000000" pitchFamily="65" charset="-120"/>
              <a:ea typeface="標楷體" panose="03000509000000000000" pitchFamily="65" charset="-120"/>
            </a:rPr>
            <a:t/>
          </a:r>
          <a:br>
            <a:rPr lang="en-US" altLang="zh-TW" sz="2400" dirty="0">
              <a:solidFill>
                <a:schemeClr val="tx1"/>
              </a:solidFill>
              <a:latin typeface="標楷體" panose="03000509000000000000" pitchFamily="65" charset="-120"/>
              <a:ea typeface="標楷體" panose="03000509000000000000" pitchFamily="65" charset="-120"/>
            </a:rPr>
          </a:b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1600" dirty="0">
              <a:solidFill>
                <a:schemeClr val="tx1"/>
              </a:solidFill>
              <a:latin typeface="標楷體" panose="03000509000000000000" pitchFamily="65" charset="-120"/>
              <a:ea typeface="標楷體" panose="03000509000000000000" pitchFamily="65" charset="-120"/>
            </a:rPr>
            <a:t>抽驗／會驗</a:t>
          </a:r>
          <a:r>
            <a:rPr lang="en-US" altLang="zh-TW" sz="1600" dirty="0">
              <a:solidFill>
                <a:schemeClr val="tx1"/>
              </a:solidFill>
              <a:latin typeface="標楷體" panose="03000509000000000000" pitchFamily="65" charset="-120"/>
              <a:ea typeface="標楷體" panose="03000509000000000000" pitchFamily="65" charset="-120"/>
            </a:rPr>
            <a:t>)</a:t>
          </a:r>
          <a:endParaRPr lang="zh-TW" altLang="en-US" sz="1600" dirty="0">
            <a:solidFill>
              <a:schemeClr val="tx1"/>
            </a:solidFill>
            <a:latin typeface="標楷體" panose="03000509000000000000" pitchFamily="65" charset="-120"/>
            <a:ea typeface="標楷體" panose="03000509000000000000" pitchFamily="65" charset="-120"/>
          </a:endParaRPr>
        </a:p>
      </dgm:t>
    </dgm:pt>
    <dgm:pt modelId="{D20CE5BF-FD6B-4E20-B6C9-2F40794B1A60}" type="parTrans" cxnId="{5F5A342D-545D-4047-ABD9-B2F789883337}">
      <dgm:prSet/>
      <dgm:spPr/>
      <dgm:t>
        <a:bodyPr/>
        <a:lstStyle/>
        <a:p>
          <a:endParaRPr lang="zh-TW" altLang="en-US" sz="1600"/>
        </a:p>
      </dgm:t>
    </dgm:pt>
    <dgm:pt modelId="{89128430-12BB-4FBB-9DA8-D9490B9DDB6F}" type="sibTrans" cxnId="{5F5A342D-545D-4047-ABD9-B2F789883337}">
      <dgm:prSet/>
      <dgm:spPr/>
      <dgm:t>
        <a:bodyPr/>
        <a:lstStyle/>
        <a:p>
          <a:endParaRPr lang="zh-TW" altLang="en-US" sz="1600"/>
        </a:p>
      </dgm:t>
    </dgm:pt>
    <dgm:pt modelId="{F93EAE26-8882-4E80-AACD-DF11CCF9110B}">
      <dgm:prSet phldrT="[文字]" custT="1"/>
      <dgm:spPr>
        <a:solidFill>
          <a:srgbClr val="0066FF"/>
        </a:solidFill>
      </dgm:spPr>
      <dgm:t>
        <a:bodyPr/>
        <a:lstStyle/>
        <a:p>
          <a:r>
            <a:rPr lang="zh-TW" altLang="en-US" sz="2400" dirty="0">
              <a:latin typeface="標楷體" panose="03000509000000000000" pitchFamily="65" charset="-120"/>
              <a:ea typeface="標楷體" panose="03000509000000000000" pitchFamily="65" charset="-120"/>
            </a:rPr>
            <a:t>功能驗收</a:t>
          </a:r>
          <a:r>
            <a:rPr lang="en-US" altLang="zh-TW" sz="2400" dirty="0">
              <a:latin typeface="標楷體" panose="03000509000000000000" pitchFamily="65" charset="-120"/>
              <a:ea typeface="標楷體" panose="03000509000000000000" pitchFamily="65" charset="-120"/>
            </a:rPr>
            <a:t/>
          </a:r>
          <a:br>
            <a:rPr lang="en-US" altLang="zh-TW" sz="2400" dirty="0">
              <a:latin typeface="標楷體" panose="03000509000000000000" pitchFamily="65" charset="-120"/>
              <a:ea typeface="標楷體" panose="03000509000000000000" pitchFamily="65" charset="-120"/>
            </a:rPr>
          </a:br>
          <a:r>
            <a:rPr lang="zh-TW" altLang="en-US" sz="1800" dirty="0">
              <a:latin typeface="標楷體" panose="03000509000000000000" pitchFamily="65" charset="-120"/>
              <a:ea typeface="標楷體" panose="03000509000000000000" pitchFamily="65" charset="-120"/>
            </a:rPr>
            <a:t>（使用保管人）</a:t>
          </a:r>
          <a:endParaRPr lang="zh-TW" altLang="en-US" sz="2400" dirty="0">
            <a:latin typeface="標楷體" panose="03000509000000000000" pitchFamily="65" charset="-120"/>
            <a:ea typeface="標楷體" panose="03000509000000000000" pitchFamily="65" charset="-120"/>
          </a:endParaRPr>
        </a:p>
      </dgm:t>
    </dgm:pt>
    <dgm:pt modelId="{82877349-CCE0-4CD2-B6BF-4A29E392A209}" type="parTrans" cxnId="{FF7C6D91-776B-4D15-ACC1-B300232E49D4}">
      <dgm:prSet/>
      <dgm:spPr/>
      <dgm:t>
        <a:bodyPr/>
        <a:lstStyle/>
        <a:p>
          <a:endParaRPr lang="zh-TW" altLang="en-US" sz="1600"/>
        </a:p>
      </dgm:t>
    </dgm:pt>
    <dgm:pt modelId="{EF8D3BD9-093E-4066-9A99-16ADA3F52871}" type="sibTrans" cxnId="{FF7C6D91-776B-4D15-ACC1-B300232E49D4}">
      <dgm:prSet custT="1"/>
      <dgm:spPr/>
      <dgm:t>
        <a:bodyPr/>
        <a:lstStyle/>
        <a:p>
          <a:endParaRPr lang="zh-TW" altLang="en-US" sz="2000"/>
        </a:p>
      </dgm:t>
    </dgm:pt>
    <dgm:pt modelId="{5A1EFBE4-EB68-489D-BBE2-CCF1AB12DD0F}" type="pres">
      <dgm:prSet presAssocID="{4298A2C1-D1DD-4DC1-BAD4-AB48169817BC}" presName="linearFlow" presStyleCnt="0">
        <dgm:presLayoutVars>
          <dgm:resizeHandles val="exact"/>
        </dgm:presLayoutVars>
      </dgm:prSet>
      <dgm:spPr/>
    </dgm:pt>
    <dgm:pt modelId="{3E92D4B0-50DE-47B6-8A84-A32F9CD8D494}" type="pres">
      <dgm:prSet presAssocID="{C4011F8A-3EE8-4141-9845-2069F3B83736}" presName="node" presStyleLbl="node1" presStyleIdx="0" presStyleCnt="3" custFlipHor="1" custScaleX="98742" custLinFactNeighborX="-3411">
        <dgm:presLayoutVars>
          <dgm:bulletEnabled val="1"/>
        </dgm:presLayoutVars>
      </dgm:prSet>
      <dgm:spPr>
        <a:prstGeom prst="ellipse">
          <a:avLst/>
        </a:prstGeom>
      </dgm:spPr>
      <dgm:t>
        <a:bodyPr/>
        <a:lstStyle/>
        <a:p>
          <a:endParaRPr lang="zh-TW" altLang="en-US"/>
        </a:p>
      </dgm:t>
    </dgm:pt>
    <dgm:pt modelId="{CA1C0B29-F278-4914-B284-A0AFFB395577}" type="pres">
      <dgm:prSet presAssocID="{3B573803-95A7-44BD-BDCA-1FB043282044}" presName="sibTrans" presStyleLbl="sibTrans2D1" presStyleIdx="0" presStyleCnt="2"/>
      <dgm:spPr/>
      <dgm:t>
        <a:bodyPr/>
        <a:lstStyle/>
        <a:p>
          <a:endParaRPr lang="zh-TW" altLang="en-US"/>
        </a:p>
      </dgm:t>
    </dgm:pt>
    <dgm:pt modelId="{EE59273E-B065-4FFA-95FF-FB734631B022}" type="pres">
      <dgm:prSet presAssocID="{3B573803-95A7-44BD-BDCA-1FB043282044}" presName="connectorText" presStyleLbl="sibTrans2D1" presStyleIdx="0" presStyleCnt="2"/>
      <dgm:spPr/>
      <dgm:t>
        <a:bodyPr/>
        <a:lstStyle/>
        <a:p>
          <a:endParaRPr lang="zh-TW" altLang="en-US"/>
        </a:p>
      </dgm:t>
    </dgm:pt>
    <dgm:pt modelId="{B8774528-2C5E-4662-9E60-7CD16D9EF412}" type="pres">
      <dgm:prSet presAssocID="{F93EAE26-8882-4E80-AACD-DF11CCF9110B}" presName="node" presStyleLbl="node1" presStyleIdx="1" presStyleCnt="3" custFlipHor="1" custLinFactNeighborX="-3763" custLinFactNeighborY="-7692">
        <dgm:presLayoutVars>
          <dgm:bulletEnabled val="1"/>
        </dgm:presLayoutVars>
      </dgm:prSet>
      <dgm:spPr>
        <a:prstGeom prst="ellipse">
          <a:avLst/>
        </a:prstGeom>
      </dgm:spPr>
      <dgm:t>
        <a:bodyPr/>
        <a:lstStyle/>
        <a:p>
          <a:endParaRPr lang="zh-TW" altLang="en-US"/>
        </a:p>
      </dgm:t>
    </dgm:pt>
    <dgm:pt modelId="{CE23A67F-55E3-4E2A-9DCD-46CDE57B652A}" type="pres">
      <dgm:prSet presAssocID="{EF8D3BD9-093E-4066-9A99-16ADA3F52871}" presName="sibTrans" presStyleLbl="sibTrans2D1" presStyleIdx="1" presStyleCnt="2"/>
      <dgm:spPr/>
      <dgm:t>
        <a:bodyPr/>
        <a:lstStyle/>
        <a:p>
          <a:endParaRPr lang="zh-TW" altLang="en-US"/>
        </a:p>
      </dgm:t>
    </dgm:pt>
    <dgm:pt modelId="{AB9F79F9-157E-425C-AE84-8602055C55B5}" type="pres">
      <dgm:prSet presAssocID="{EF8D3BD9-093E-4066-9A99-16ADA3F52871}" presName="connectorText" presStyleLbl="sibTrans2D1" presStyleIdx="1" presStyleCnt="2"/>
      <dgm:spPr/>
      <dgm:t>
        <a:bodyPr/>
        <a:lstStyle/>
        <a:p>
          <a:endParaRPr lang="zh-TW" altLang="en-US"/>
        </a:p>
      </dgm:t>
    </dgm:pt>
    <dgm:pt modelId="{5A60D4C4-63D2-4F9E-A3E0-4CF3FC9E7BF8}" type="pres">
      <dgm:prSet presAssocID="{4BFFA425-DA69-44F3-92D1-341BF9A07425}" presName="node" presStyleLbl="node1" presStyleIdx="2" presStyleCnt="3" custFlipHor="1" custLinFactNeighborX="-3714" custLinFactNeighborY="-30769">
        <dgm:presLayoutVars>
          <dgm:bulletEnabled val="1"/>
        </dgm:presLayoutVars>
      </dgm:prSet>
      <dgm:spPr>
        <a:prstGeom prst="ellipse">
          <a:avLst/>
        </a:prstGeom>
      </dgm:spPr>
      <dgm:t>
        <a:bodyPr/>
        <a:lstStyle/>
        <a:p>
          <a:endParaRPr lang="zh-TW" altLang="en-US"/>
        </a:p>
      </dgm:t>
    </dgm:pt>
  </dgm:ptLst>
  <dgm:cxnLst>
    <dgm:cxn modelId="{8EEBDB24-9F2C-43AD-96D1-EAA95D635781}" type="presOf" srcId="{3B573803-95A7-44BD-BDCA-1FB043282044}" destId="{EE59273E-B065-4FFA-95FF-FB734631B022}" srcOrd="1" destOrd="0" presId="urn:microsoft.com/office/officeart/2005/8/layout/process2"/>
    <dgm:cxn modelId="{49BD198D-290C-440C-A042-34970732B223}" type="presOf" srcId="{4BFFA425-DA69-44F3-92D1-341BF9A07425}" destId="{5A60D4C4-63D2-4F9E-A3E0-4CF3FC9E7BF8}" srcOrd="0" destOrd="0" presId="urn:microsoft.com/office/officeart/2005/8/layout/process2"/>
    <dgm:cxn modelId="{C0A15E3D-4335-47E2-8C21-7CB9A3526581}" type="presOf" srcId="{EF8D3BD9-093E-4066-9A99-16ADA3F52871}" destId="{AB9F79F9-157E-425C-AE84-8602055C55B5}" srcOrd="1" destOrd="0" presId="urn:microsoft.com/office/officeart/2005/8/layout/process2"/>
    <dgm:cxn modelId="{5F5A342D-545D-4047-ABD9-B2F789883337}" srcId="{4298A2C1-D1DD-4DC1-BAD4-AB48169817BC}" destId="{4BFFA425-DA69-44F3-92D1-341BF9A07425}" srcOrd="2" destOrd="0" parTransId="{D20CE5BF-FD6B-4E20-B6C9-2F40794B1A60}" sibTransId="{89128430-12BB-4FBB-9DA8-D9490B9DDB6F}"/>
    <dgm:cxn modelId="{C8B8C2C0-008F-4EC2-96E3-40F3BC079375}" type="presOf" srcId="{EF8D3BD9-093E-4066-9A99-16ADA3F52871}" destId="{CE23A67F-55E3-4E2A-9DCD-46CDE57B652A}" srcOrd="0" destOrd="0" presId="urn:microsoft.com/office/officeart/2005/8/layout/process2"/>
    <dgm:cxn modelId="{3CF8DAC6-3AB3-4AFC-B4A3-AEB2E8B0FE81}" type="presOf" srcId="{4298A2C1-D1DD-4DC1-BAD4-AB48169817BC}" destId="{5A1EFBE4-EB68-489D-BBE2-CCF1AB12DD0F}" srcOrd="0" destOrd="0" presId="urn:microsoft.com/office/officeart/2005/8/layout/process2"/>
    <dgm:cxn modelId="{FF7C6D91-776B-4D15-ACC1-B300232E49D4}" srcId="{4298A2C1-D1DD-4DC1-BAD4-AB48169817BC}" destId="{F93EAE26-8882-4E80-AACD-DF11CCF9110B}" srcOrd="1" destOrd="0" parTransId="{82877349-CCE0-4CD2-B6BF-4A29E392A209}" sibTransId="{EF8D3BD9-093E-4066-9A99-16ADA3F52871}"/>
    <dgm:cxn modelId="{36BB076F-AE47-4BE0-ABE8-D56C426CC4BE}" type="presOf" srcId="{F93EAE26-8882-4E80-AACD-DF11CCF9110B}" destId="{B8774528-2C5E-4662-9E60-7CD16D9EF412}" srcOrd="0" destOrd="0" presId="urn:microsoft.com/office/officeart/2005/8/layout/process2"/>
    <dgm:cxn modelId="{0940859E-DC42-4212-9A3E-B55DEB2EDFDC}" type="presOf" srcId="{3B573803-95A7-44BD-BDCA-1FB043282044}" destId="{CA1C0B29-F278-4914-B284-A0AFFB395577}" srcOrd="0" destOrd="0" presId="urn:microsoft.com/office/officeart/2005/8/layout/process2"/>
    <dgm:cxn modelId="{808CE25B-B35B-41A5-BF6B-69CF2B683F86}" type="presOf" srcId="{C4011F8A-3EE8-4141-9845-2069F3B83736}" destId="{3E92D4B0-50DE-47B6-8A84-A32F9CD8D494}" srcOrd="0" destOrd="0" presId="urn:microsoft.com/office/officeart/2005/8/layout/process2"/>
    <dgm:cxn modelId="{769DAE3D-4821-426D-86C7-B25290CDDBB9}" srcId="{4298A2C1-D1DD-4DC1-BAD4-AB48169817BC}" destId="{C4011F8A-3EE8-4141-9845-2069F3B83736}" srcOrd="0" destOrd="0" parTransId="{F85AE138-1F4F-44C8-BE0E-A15AF3985F6D}" sibTransId="{3B573803-95A7-44BD-BDCA-1FB043282044}"/>
    <dgm:cxn modelId="{CB0DCFE1-3475-42E5-8DC4-396F5439B956}" type="presParOf" srcId="{5A1EFBE4-EB68-489D-BBE2-CCF1AB12DD0F}" destId="{3E92D4B0-50DE-47B6-8A84-A32F9CD8D494}" srcOrd="0" destOrd="0" presId="urn:microsoft.com/office/officeart/2005/8/layout/process2"/>
    <dgm:cxn modelId="{A1031FEF-42E1-4076-8A8F-D20ED23AFB99}" type="presParOf" srcId="{5A1EFBE4-EB68-489D-BBE2-CCF1AB12DD0F}" destId="{CA1C0B29-F278-4914-B284-A0AFFB395577}" srcOrd="1" destOrd="0" presId="urn:microsoft.com/office/officeart/2005/8/layout/process2"/>
    <dgm:cxn modelId="{48CE43B8-AB9C-4802-9F07-713ADF177652}" type="presParOf" srcId="{CA1C0B29-F278-4914-B284-A0AFFB395577}" destId="{EE59273E-B065-4FFA-95FF-FB734631B022}" srcOrd="0" destOrd="0" presId="urn:microsoft.com/office/officeart/2005/8/layout/process2"/>
    <dgm:cxn modelId="{ED60BB82-B52E-4A8D-B582-1CF6DAA64EFD}" type="presParOf" srcId="{5A1EFBE4-EB68-489D-BBE2-CCF1AB12DD0F}" destId="{B8774528-2C5E-4662-9E60-7CD16D9EF412}" srcOrd="2" destOrd="0" presId="urn:microsoft.com/office/officeart/2005/8/layout/process2"/>
    <dgm:cxn modelId="{39274A10-AA9B-4AFB-886B-6C8F9FAB4C5A}" type="presParOf" srcId="{5A1EFBE4-EB68-489D-BBE2-CCF1AB12DD0F}" destId="{CE23A67F-55E3-4E2A-9DCD-46CDE57B652A}" srcOrd="3" destOrd="0" presId="urn:microsoft.com/office/officeart/2005/8/layout/process2"/>
    <dgm:cxn modelId="{6E192E2B-B61E-4DD8-B747-DD3769E886D7}" type="presParOf" srcId="{CE23A67F-55E3-4E2A-9DCD-46CDE57B652A}" destId="{AB9F79F9-157E-425C-AE84-8602055C55B5}" srcOrd="0" destOrd="0" presId="urn:microsoft.com/office/officeart/2005/8/layout/process2"/>
    <dgm:cxn modelId="{F1D9D755-0F1A-48C6-90A8-7D7AFC0D305C}" type="presParOf" srcId="{5A1EFBE4-EB68-489D-BBE2-CCF1AB12DD0F}" destId="{5A60D4C4-63D2-4F9E-A3E0-4CF3FC9E7BF8}"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98A2C1-D1DD-4DC1-BAD4-AB48169817BC}" type="doc">
      <dgm:prSet loTypeId="urn:microsoft.com/office/officeart/2005/8/layout/process2" loCatId="process" qsTypeId="urn:microsoft.com/office/officeart/2005/8/quickstyle/simple5" qsCatId="simple" csTypeId="urn:microsoft.com/office/officeart/2005/8/colors/accent4_3" csCatId="accent4" phldr="1"/>
      <dgm:spPr/>
    </dgm:pt>
    <dgm:pt modelId="{C4011F8A-3EE8-4141-9845-2069F3B83736}">
      <dgm:prSet phldrT="[文字]" custT="1"/>
      <dgm:spPr>
        <a:solidFill>
          <a:srgbClr val="00B050"/>
        </a:solidFill>
      </dgm:spPr>
      <dgm:t>
        <a:bodyPr/>
        <a:lstStyle/>
        <a:p>
          <a:r>
            <a:rPr lang="zh-TW" altLang="en-US" sz="2400" dirty="0">
              <a:latin typeface="標楷體" panose="03000509000000000000" pitchFamily="65" charset="-120"/>
              <a:ea typeface="標楷體" panose="03000509000000000000" pitchFamily="65" charset="-120"/>
            </a:rPr>
            <a:t>到貨點收</a:t>
          </a:r>
          <a:r>
            <a:rPr lang="en-US" altLang="zh-TW" sz="2400" dirty="0">
              <a:latin typeface="標楷體" panose="03000509000000000000" pitchFamily="65" charset="-120"/>
              <a:ea typeface="標楷體" panose="03000509000000000000" pitchFamily="65" charset="-120"/>
            </a:rPr>
            <a:t/>
          </a:r>
          <a:br>
            <a:rPr lang="en-US" altLang="zh-TW" sz="2400" dirty="0">
              <a:latin typeface="標楷體" panose="03000509000000000000" pitchFamily="65" charset="-120"/>
              <a:ea typeface="標楷體" panose="03000509000000000000" pitchFamily="65" charset="-120"/>
            </a:rPr>
          </a:br>
          <a:r>
            <a:rPr lang="zh-TW" altLang="en-US" sz="1800" dirty="0">
              <a:latin typeface="標楷體" panose="03000509000000000000" pitchFamily="65" charset="-120"/>
              <a:ea typeface="標楷體" panose="03000509000000000000" pitchFamily="65" charset="-120"/>
            </a:rPr>
            <a:t>（請購人）</a:t>
          </a:r>
        </a:p>
      </dgm:t>
    </dgm:pt>
    <dgm:pt modelId="{F85AE138-1F4F-44C8-BE0E-A15AF3985F6D}" type="parTrans" cxnId="{769DAE3D-4821-426D-86C7-B25290CDDBB9}">
      <dgm:prSet/>
      <dgm:spPr/>
      <dgm:t>
        <a:bodyPr/>
        <a:lstStyle/>
        <a:p>
          <a:endParaRPr lang="zh-TW" altLang="en-US" sz="1600"/>
        </a:p>
      </dgm:t>
    </dgm:pt>
    <dgm:pt modelId="{3B573803-95A7-44BD-BDCA-1FB043282044}" type="sibTrans" cxnId="{769DAE3D-4821-426D-86C7-B25290CDDBB9}">
      <dgm:prSet custT="1"/>
      <dgm:spPr/>
      <dgm:t>
        <a:bodyPr/>
        <a:lstStyle/>
        <a:p>
          <a:endParaRPr lang="zh-TW" altLang="en-US" sz="2000"/>
        </a:p>
      </dgm:t>
    </dgm:pt>
    <dgm:pt modelId="{4BFFA425-DA69-44F3-92D1-341BF9A07425}">
      <dgm:prSet phldrT="[文字]" custT="1"/>
      <dgm:spPr/>
      <dgm:t>
        <a:bodyPr/>
        <a:lstStyle/>
        <a:p>
          <a:r>
            <a:rPr lang="zh-TW" altLang="en-US" sz="2400" dirty="0">
              <a:solidFill>
                <a:schemeClr val="tx1"/>
              </a:solidFill>
              <a:latin typeface="標楷體" panose="03000509000000000000" pitchFamily="65" charset="-120"/>
              <a:ea typeface="標楷體" panose="03000509000000000000" pitchFamily="65" charset="-120"/>
            </a:rPr>
            <a:t>學校驗收</a:t>
          </a:r>
          <a:r>
            <a:rPr lang="en-US" altLang="zh-TW" sz="1600" dirty="0">
              <a:solidFill>
                <a:schemeClr val="tx1"/>
              </a:solidFill>
              <a:latin typeface="標楷體" panose="03000509000000000000" pitchFamily="65" charset="-120"/>
              <a:ea typeface="標楷體" panose="03000509000000000000" pitchFamily="65" charset="-120"/>
            </a:rPr>
            <a:t>(</a:t>
          </a:r>
          <a:r>
            <a:rPr lang="zh-TW" altLang="en-US" sz="1600" dirty="0">
              <a:solidFill>
                <a:schemeClr val="tx1"/>
              </a:solidFill>
              <a:latin typeface="標楷體" panose="03000509000000000000" pitchFamily="65" charset="-120"/>
              <a:ea typeface="標楷體" panose="03000509000000000000" pitchFamily="65" charset="-120"/>
            </a:rPr>
            <a:t>會驗</a:t>
          </a:r>
          <a:r>
            <a:rPr lang="en-US" altLang="zh-TW" sz="1600" dirty="0">
              <a:solidFill>
                <a:schemeClr val="tx1"/>
              </a:solidFill>
              <a:latin typeface="標楷體" panose="03000509000000000000" pitchFamily="65" charset="-120"/>
              <a:ea typeface="標楷體" panose="03000509000000000000" pitchFamily="65" charset="-120"/>
            </a:rPr>
            <a:t>)</a:t>
          </a:r>
          <a:endParaRPr lang="zh-TW" altLang="en-US" sz="1200" dirty="0">
            <a:solidFill>
              <a:schemeClr val="tx1"/>
            </a:solidFill>
            <a:latin typeface="標楷體" panose="03000509000000000000" pitchFamily="65" charset="-120"/>
            <a:ea typeface="標楷體" panose="03000509000000000000" pitchFamily="65" charset="-120"/>
          </a:endParaRPr>
        </a:p>
      </dgm:t>
    </dgm:pt>
    <dgm:pt modelId="{D20CE5BF-FD6B-4E20-B6C9-2F40794B1A60}" type="parTrans" cxnId="{5F5A342D-545D-4047-ABD9-B2F789883337}">
      <dgm:prSet/>
      <dgm:spPr/>
      <dgm:t>
        <a:bodyPr/>
        <a:lstStyle/>
        <a:p>
          <a:endParaRPr lang="zh-TW" altLang="en-US" sz="1600"/>
        </a:p>
      </dgm:t>
    </dgm:pt>
    <dgm:pt modelId="{89128430-12BB-4FBB-9DA8-D9490B9DDB6F}" type="sibTrans" cxnId="{5F5A342D-545D-4047-ABD9-B2F789883337}">
      <dgm:prSet/>
      <dgm:spPr/>
      <dgm:t>
        <a:bodyPr/>
        <a:lstStyle/>
        <a:p>
          <a:endParaRPr lang="zh-TW" altLang="en-US" sz="1600"/>
        </a:p>
      </dgm:t>
    </dgm:pt>
    <dgm:pt modelId="{F93EAE26-8882-4E80-AACD-DF11CCF9110B}">
      <dgm:prSet phldrT="[文字]" custT="1"/>
      <dgm:spPr>
        <a:solidFill>
          <a:srgbClr val="0066FF"/>
        </a:solidFill>
      </dgm:spPr>
      <dgm:t>
        <a:bodyPr/>
        <a:lstStyle/>
        <a:p>
          <a:r>
            <a:rPr lang="zh-TW" altLang="en-US" sz="2400" dirty="0">
              <a:latin typeface="標楷體" panose="03000509000000000000" pitchFamily="65" charset="-120"/>
              <a:ea typeface="標楷體" panose="03000509000000000000" pitchFamily="65" charset="-120"/>
            </a:rPr>
            <a:t>功能驗收</a:t>
          </a:r>
          <a:r>
            <a:rPr lang="en-US" altLang="zh-TW" sz="2400" dirty="0">
              <a:latin typeface="標楷體" panose="03000509000000000000" pitchFamily="65" charset="-120"/>
              <a:ea typeface="標楷體" panose="03000509000000000000" pitchFamily="65" charset="-120"/>
            </a:rPr>
            <a:t/>
          </a:r>
          <a:br>
            <a:rPr lang="en-US" altLang="zh-TW" sz="2400" dirty="0">
              <a:latin typeface="標楷體" panose="03000509000000000000" pitchFamily="65" charset="-120"/>
              <a:ea typeface="標楷體" panose="03000509000000000000" pitchFamily="65" charset="-120"/>
            </a:rPr>
          </a:br>
          <a:r>
            <a:rPr lang="zh-TW" altLang="en-US" sz="1800" dirty="0">
              <a:latin typeface="標楷體" panose="03000509000000000000" pitchFamily="65" charset="-120"/>
              <a:ea typeface="標楷體" panose="03000509000000000000" pitchFamily="65" charset="-120"/>
            </a:rPr>
            <a:t>（使用保管人）</a:t>
          </a:r>
        </a:p>
      </dgm:t>
    </dgm:pt>
    <dgm:pt modelId="{82877349-CCE0-4CD2-B6BF-4A29E392A209}" type="parTrans" cxnId="{FF7C6D91-776B-4D15-ACC1-B300232E49D4}">
      <dgm:prSet/>
      <dgm:spPr/>
      <dgm:t>
        <a:bodyPr/>
        <a:lstStyle/>
        <a:p>
          <a:endParaRPr lang="zh-TW" altLang="en-US" sz="1600"/>
        </a:p>
      </dgm:t>
    </dgm:pt>
    <dgm:pt modelId="{EF8D3BD9-093E-4066-9A99-16ADA3F52871}" type="sibTrans" cxnId="{FF7C6D91-776B-4D15-ACC1-B300232E49D4}">
      <dgm:prSet custT="1"/>
      <dgm:spPr/>
      <dgm:t>
        <a:bodyPr/>
        <a:lstStyle/>
        <a:p>
          <a:endParaRPr lang="zh-TW" altLang="en-US" sz="2000"/>
        </a:p>
      </dgm:t>
    </dgm:pt>
    <dgm:pt modelId="{E2F71BDF-08AC-4A73-B3E2-23ABB9A6EE84}">
      <dgm:prSet phldrT="[文字]" custT="1">
        <dgm:style>
          <a:lnRef idx="1">
            <a:schemeClr val="accent2"/>
          </a:lnRef>
          <a:fillRef idx="2">
            <a:schemeClr val="accent2"/>
          </a:fillRef>
          <a:effectRef idx="1">
            <a:schemeClr val="accent2"/>
          </a:effectRef>
          <a:fontRef idx="minor">
            <a:schemeClr val="dk1"/>
          </a:fontRef>
        </dgm:style>
      </dgm:prSet>
      <dgm:spPr/>
      <dgm:t>
        <a:bodyPr/>
        <a:lstStyle/>
        <a:p>
          <a:r>
            <a:rPr lang="zh-TW" altLang="en-US" sz="2400" dirty="0">
              <a:solidFill>
                <a:srgbClr val="FF0000"/>
              </a:solidFill>
              <a:latin typeface="標楷體" panose="03000509000000000000" pitchFamily="65" charset="-120"/>
              <a:ea typeface="標楷體" panose="03000509000000000000" pitchFamily="65" charset="-120"/>
            </a:rPr>
            <a:t>主管審核</a:t>
          </a:r>
          <a:r>
            <a:rPr lang="en-US" altLang="zh-TW" sz="2400" dirty="0">
              <a:solidFill>
                <a:srgbClr val="FF0000"/>
              </a:solidFill>
              <a:latin typeface="標楷體" panose="03000509000000000000" pitchFamily="65" charset="-120"/>
              <a:ea typeface="標楷體" panose="03000509000000000000" pitchFamily="65" charset="-120"/>
            </a:rPr>
            <a:t/>
          </a:r>
          <a:br>
            <a:rPr lang="en-US" altLang="zh-TW" sz="2400" dirty="0">
              <a:solidFill>
                <a:srgbClr val="FF0000"/>
              </a:solidFill>
              <a:latin typeface="標楷體" panose="03000509000000000000" pitchFamily="65" charset="-120"/>
              <a:ea typeface="標楷體" panose="03000509000000000000" pitchFamily="65" charset="-120"/>
            </a:rPr>
          </a:br>
          <a:r>
            <a:rPr lang="zh-TW" altLang="en-US" sz="1800" dirty="0">
              <a:solidFill>
                <a:srgbClr val="FF0000"/>
              </a:solidFill>
              <a:latin typeface="標楷體" panose="03000509000000000000" pitchFamily="65" charset="-120"/>
              <a:ea typeface="標楷體" panose="03000509000000000000" pitchFamily="65" charset="-120"/>
            </a:rPr>
            <a:t>（請購單位主管）</a:t>
          </a:r>
        </a:p>
      </dgm:t>
    </dgm:pt>
    <dgm:pt modelId="{0E50DD23-5C19-4F44-9BED-B16E2103987F}" type="parTrans" cxnId="{3EB1AFE0-F74D-49C9-A3EC-0BE874285E1D}">
      <dgm:prSet/>
      <dgm:spPr/>
      <dgm:t>
        <a:bodyPr/>
        <a:lstStyle/>
        <a:p>
          <a:endParaRPr lang="zh-TW" altLang="en-US"/>
        </a:p>
      </dgm:t>
    </dgm:pt>
    <dgm:pt modelId="{0F1A48C2-E950-476F-A78E-9BB230BBF753}" type="sibTrans" cxnId="{3EB1AFE0-F74D-49C9-A3EC-0BE874285E1D}">
      <dgm:prSet/>
      <dgm:spPr/>
      <dgm:t>
        <a:bodyPr/>
        <a:lstStyle/>
        <a:p>
          <a:endParaRPr lang="zh-TW" altLang="en-US"/>
        </a:p>
      </dgm:t>
    </dgm:pt>
    <dgm:pt modelId="{5A1EFBE4-EB68-489D-BBE2-CCF1AB12DD0F}" type="pres">
      <dgm:prSet presAssocID="{4298A2C1-D1DD-4DC1-BAD4-AB48169817BC}" presName="linearFlow" presStyleCnt="0">
        <dgm:presLayoutVars>
          <dgm:resizeHandles val="exact"/>
        </dgm:presLayoutVars>
      </dgm:prSet>
      <dgm:spPr/>
    </dgm:pt>
    <dgm:pt modelId="{3E92D4B0-50DE-47B6-8A84-A32F9CD8D494}" type="pres">
      <dgm:prSet presAssocID="{C4011F8A-3EE8-4141-9845-2069F3B83736}" presName="node" presStyleLbl="node1" presStyleIdx="0" presStyleCnt="4" custScaleX="116094" custLinFactNeighborX="-31669" custLinFactNeighborY="-1076">
        <dgm:presLayoutVars>
          <dgm:bulletEnabled val="1"/>
        </dgm:presLayoutVars>
      </dgm:prSet>
      <dgm:spPr>
        <a:prstGeom prst="ellipse">
          <a:avLst/>
        </a:prstGeom>
      </dgm:spPr>
      <dgm:t>
        <a:bodyPr/>
        <a:lstStyle/>
        <a:p>
          <a:endParaRPr lang="zh-TW" altLang="en-US"/>
        </a:p>
      </dgm:t>
    </dgm:pt>
    <dgm:pt modelId="{CA1C0B29-F278-4914-B284-A0AFFB395577}" type="pres">
      <dgm:prSet presAssocID="{3B573803-95A7-44BD-BDCA-1FB043282044}" presName="sibTrans" presStyleLbl="sibTrans2D1" presStyleIdx="0" presStyleCnt="3"/>
      <dgm:spPr/>
      <dgm:t>
        <a:bodyPr/>
        <a:lstStyle/>
        <a:p>
          <a:endParaRPr lang="zh-TW" altLang="en-US"/>
        </a:p>
      </dgm:t>
    </dgm:pt>
    <dgm:pt modelId="{EE59273E-B065-4FFA-95FF-FB734631B022}" type="pres">
      <dgm:prSet presAssocID="{3B573803-95A7-44BD-BDCA-1FB043282044}" presName="connectorText" presStyleLbl="sibTrans2D1" presStyleIdx="0" presStyleCnt="3"/>
      <dgm:spPr/>
      <dgm:t>
        <a:bodyPr/>
        <a:lstStyle/>
        <a:p>
          <a:endParaRPr lang="zh-TW" altLang="en-US"/>
        </a:p>
      </dgm:t>
    </dgm:pt>
    <dgm:pt modelId="{B8774528-2C5E-4662-9E60-7CD16D9EF412}" type="pres">
      <dgm:prSet presAssocID="{F93EAE26-8882-4E80-AACD-DF11CCF9110B}" presName="node" presStyleLbl="node1" presStyleIdx="1" presStyleCnt="4" custScaleX="116094" custLinFactNeighborX="11053" custLinFactNeighborY="-9941">
        <dgm:presLayoutVars>
          <dgm:bulletEnabled val="1"/>
        </dgm:presLayoutVars>
      </dgm:prSet>
      <dgm:spPr>
        <a:prstGeom prst="ellipse">
          <a:avLst/>
        </a:prstGeom>
      </dgm:spPr>
      <dgm:t>
        <a:bodyPr/>
        <a:lstStyle/>
        <a:p>
          <a:endParaRPr lang="zh-TW" altLang="en-US"/>
        </a:p>
      </dgm:t>
    </dgm:pt>
    <dgm:pt modelId="{CE23A67F-55E3-4E2A-9DCD-46CDE57B652A}" type="pres">
      <dgm:prSet presAssocID="{EF8D3BD9-093E-4066-9A99-16ADA3F52871}" presName="sibTrans" presStyleLbl="sibTrans2D1" presStyleIdx="1" presStyleCnt="3"/>
      <dgm:spPr/>
      <dgm:t>
        <a:bodyPr/>
        <a:lstStyle/>
        <a:p>
          <a:endParaRPr lang="zh-TW" altLang="en-US"/>
        </a:p>
      </dgm:t>
    </dgm:pt>
    <dgm:pt modelId="{AB9F79F9-157E-425C-AE84-8602055C55B5}" type="pres">
      <dgm:prSet presAssocID="{EF8D3BD9-093E-4066-9A99-16ADA3F52871}" presName="connectorText" presStyleLbl="sibTrans2D1" presStyleIdx="1" presStyleCnt="3"/>
      <dgm:spPr/>
      <dgm:t>
        <a:bodyPr/>
        <a:lstStyle/>
        <a:p>
          <a:endParaRPr lang="zh-TW" altLang="en-US"/>
        </a:p>
      </dgm:t>
    </dgm:pt>
    <dgm:pt modelId="{47254DE6-3A25-4BEA-AF1E-A9A8A4EE4EB8}" type="pres">
      <dgm:prSet presAssocID="{E2F71BDF-08AC-4A73-B3E2-23ABB9A6EE84}" presName="node" presStyleLbl="node1" presStyleIdx="2" presStyleCnt="4" custScaleX="116094" custLinFactNeighborX="11053" custLinFactNeighborY="-18807">
        <dgm:presLayoutVars>
          <dgm:bulletEnabled val="1"/>
        </dgm:presLayoutVars>
      </dgm:prSet>
      <dgm:spPr>
        <a:prstGeom prst="ellipse">
          <a:avLst/>
        </a:prstGeom>
      </dgm:spPr>
      <dgm:t>
        <a:bodyPr/>
        <a:lstStyle/>
        <a:p>
          <a:endParaRPr lang="zh-TW" altLang="en-US"/>
        </a:p>
      </dgm:t>
    </dgm:pt>
    <dgm:pt modelId="{1448F07F-2E87-4081-84C6-3BDD23092819}" type="pres">
      <dgm:prSet presAssocID="{0F1A48C2-E950-476F-A78E-9BB230BBF753}" presName="sibTrans" presStyleLbl="sibTrans2D1" presStyleIdx="2" presStyleCnt="3"/>
      <dgm:spPr/>
      <dgm:t>
        <a:bodyPr/>
        <a:lstStyle/>
        <a:p>
          <a:endParaRPr lang="zh-TW" altLang="en-US"/>
        </a:p>
      </dgm:t>
    </dgm:pt>
    <dgm:pt modelId="{F9EEBC0A-AE88-4567-AF4E-D74D47D3DD01}" type="pres">
      <dgm:prSet presAssocID="{0F1A48C2-E950-476F-A78E-9BB230BBF753}" presName="connectorText" presStyleLbl="sibTrans2D1" presStyleIdx="2" presStyleCnt="3"/>
      <dgm:spPr/>
      <dgm:t>
        <a:bodyPr/>
        <a:lstStyle/>
        <a:p>
          <a:endParaRPr lang="zh-TW" altLang="en-US"/>
        </a:p>
      </dgm:t>
    </dgm:pt>
    <dgm:pt modelId="{5A60D4C4-63D2-4F9E-A3E0-4CF3FC9E7BF8}" type="pres">
      <dgm:prSet presAssocID="{4BFFA425-DA69-44F3-92D1-341BF9A07425}" presName="node" presStyleLbl="node1" presStyleIdx="3" presStyleCnt="4" custScaleX="116094" custLinFactNeighborX="-18853" custLinFactNeighborY="-6877">
        <dgm:presLayoutVars>
          <dgm:bulletEnabled val="1"/>
        </dgm:presLayoutVars>
      </dgm:prSet>
      <dgm:spPr>
        <a:prstGeom prst="ellipse">
          <a:avLst/>
        </a:prstGeom>
      </dgm:spPr>
      <dgm:t>
        <a:bodyPr/>
        <a:lstStyle/>
        <a:p>
          <a:endParaRPr lang="zh-TW" altLang="en-US"/>
        </a:p>
      </dgm:t>
    </dgm:pt>
  </dgm:ptLst>
  <dgm:cxnLst>
    <dgm:cxn modelId="{3EB1AFE0-F74D-49C9-A3EC-0BE874285E1D}" srcId="{4298A2C1-D1DD-4DC1-BAD4-AB48169817BC}" destId="{E2F71BDF-08AC-4A73-B3E2-23ABB9A6EE84}" srcOrd="2" destOrd="0" parTransId="{0E50DD23-5C19-4F44-9BED-B16E2103987F}" sibTransId="{0F1A48C2-E950-476F-A78E-9BB230BBF753}"/>
    <dgm:cxn modelId="{7A7ECA68-030F-4EA8-96EB-7F321D593B88}" type="presOf" srcId="{E2F71BDF-08AC-4A73-B3E2-23ABB9A6EE84}" destId="{47254DE6-3A25-4BEA-AF1E-A9A8A4EE4EB8}" srcOrd="0" destOrd="0" presId="urn:microsoft.com/office/officeart/2005/8/layout/process2"/>
    <dgm:cxn modelId="{5C74C26C-6A2A-489D-B394-6D77DE5A358F}" type="presOf" srcId="{F93EAE26-8882-4E80-AACD-DF11CCF9110B}" destId="{B8774528-2C5E-4662-9E60-7CD16D9EF412}" srcOrd="0" destOrd="0" presId="urn:microsoft.com/office/officeart/2005/8/layout/process2"/>
    <dgm:cxn modelId="{5F5A342D-545D-4047-ABD9-B2F789883337}" srcId="{4298A2C1-D1DD-4DC1-BAD4-AB48169817BC}" destId="{4BFFA425-DA69-44F3-92D1-341BF9A07425}" srcOrd="3" destOrd="0" parTransId="{D20CE5BF-FD6B-4E20-B6C9-2F40794B1A60}" sibTransId="{89128430-12BB-4FBB-9DA8-D9490B9DDB6F}"/>
    <dgm:cxn modelId="{09D1F326-897F-496C-8426-F0813450FAEF}" type="presOf" srcId="{EF8D3BD9-093E-4066-9A99-16ADA3F52871}" destId="{CE23A67F-55E3-4E2A-9DCD-46CDE57B652A}" srcOrd="0" destOrd="0" presId="urn:microsoft.com/office/officeart/2005/8/layout/process2"/>
    <dgm:cxn modelId="{FF7C6D91-776B-4D15-ACC1-B300232E49D4}" srcId="{4298A2C1-D1DD-4DC1-BAD4-AB48169817BC}" destId="{F93EAE26-8882-4E80-AACD-DF11CCF9110B}" srcOrd="1" destOrd="0" parTransId="{82877349-CCE0-4CD2-B6BF-4A29E392A209}" sibTransId="{EF8D3BD9-093E-4066-9A99-16ADA3F52871}"/>
    <dgm:cxn modelId="{B5F416C1-627D-407D-AE80-3217028C45D4}" type="presOf" srcId="{4298A2C1-D1DD-4DC1-BAD4-AB48169817BC}" destId="{5A1EFBE4-EB68-489D-BBE2-CCF1AB12DD0F}" srcOrd="0" destOrd="0" presId="urn:microsoft.com/office/officeart/2005/8/layout/process2"/>
    <dgm:cxn modelId="{F5F74E76-10A1-42EE-ADC9-01BA7EF97C15}" type="presOf" srcId="{3B573803-95A7-44BD-BDCA-1FB043282044}" destId="{EE59273E-B065-4FFA-95FF-FB734631B022}" srcOrd="1" destOrd="0" presId="urn:microsoft.com/office/officeart/2005/8/layout/process2"/>
    <dgm:cxn modelId="{3A399325-2411-4637-A914-98A56BCA08D8}" type="presOf" srcId="{0F1A48C2-E950-476F-A78E-9BB230BBF753}" destId="{1448F07F-2E87-4081-84C6-3BDD23092819}" srcOrd="0" destOrd="0" presId="urn:microsoft.com/office/officeart/2005/8/layout/process2"/>
    <dgm:cxn modelId="{33AC0ECC-BF86-4EC6-BF4C-225E0C773E1D}" type="presOf" srcId="{EF8D3BD9-093E-4066-9A99-16ADA3F52871}" destId="{AB9F79F9-157E-425C-AE84-8602055C55B5}" srcOrd="1" destOrd="0" presId="urn:microsoft.com/office/officeart/2005/8/layout/process2"/>
    <dgm:cxn modelId="{EFC05204-DE69-49B1-96F2-AFFF2A18F875}" type="presOf" srcId="{0F1A48C2-E950-476F-A78E-9BB230BBF753}" destId="{F9EEBC0A-AE88-4567-AF4E-D74D47D3DD01}" srcOrd="1" destOrd="0" presId="urn:microsoft.com/office/officeart/2005/8/layout/process2"/>
    <dgm:cxn modelId="{3023C6A0-EB3A-49D8-949E-7DC952312C85}" type="presOf" srcId="{4BFFA425-DA69-44F3-92D1-341BF9A07425}" destId="{5A60D4C4-63D2-4F9E-A3E0-4CF3FC9E7BF8}" srcOrd="0" destOrd="0" presId="urn:microsoft.com/office/officeart/2005/8/layout/process2"/>
    <dgm:cxn modelId="{42B3A9E9-1F41-46B4-BC3B-7F95A001B059}" type="presOf" srcId="{C4011F8A-3EE8-4141-9845-2069F3B83736}" destId="{3E92D4B0-50DE-47B6-8A84-A32F9CD8D494}" srcOrd="0" destOrd="0" presId="urn:microsoft.com/office/officeart/2005/8/layout/process2"/>
    <dgm:cxn modelId="{84224544-5A91-4714-88CC-28B1F474F3CA}" type="presOf" srcId="{3B573803-95A7-44BD-BDCA-1FB043282044}" destId="{CA1C0B29-F278-4914-B284-A0AFFB395577}" srcOrd="0" destOrd="0" presId="urn:microsoft.com/office/officeart/2005/8/layout/process2"/>
    <dgm:cxn modelId="{769DAE3D-4821-426D-86C7-B25290CDDBB9}" srcId="{4298A2C1-D1DD-4DC1-BAD4-AB48169817BC}" destId="{C4011F8A-3EE8-4141-9845-2069F3B83736}" srcOrd="0" destOrd="0" parTransId="{F85AE138-1F4F-44C8-BE0E-A15AF3985F6D}" sibTransId="{3B573803-95A7-44BD-BDCA-1FB043282044}"/>
    <dgm:cxn modelId="{251256E8-48FB-4678-8F5C-CE523C20EC28}" type="presParOf" srcId="{5A1EFBE4-EB68-489D-BBE2-CCF1AB12DD0F}" destId="{3E92D4B0-50DE-47B6-8A84-A32F9CD8D494}" srcOrd="0" destOrd="0" presId="urn:microsoft.com/office/officeart/2005/8/layout/process2"/>
    <dgm:cxn modelId="{70D8B5DB-0FF2-4E3F-B99B-8967110BD908}" type="presParOf" srcId="{5A1EFBE4-EB68-489D-BBE2-CCF1AB12DD0F}" destId="{CA1C0B29-F278-4914-B284-A0AFFB395577}" srcOrd="1" destOrd="0" presId="urn:microsoft.com/office/officeart/2005/8/layout/process2"/>
    <dgm:cxn modelId="{02F2D1D8-5FBF-4FA5-B3E0-1527A9015A87}" type="presParOf" srcId="{CA1C0B29-F278-4914-B284-A0AFFB395577}" destId="{EE59273E-B065-4FFA-95FF-FB734631B022}" srcOrd="0" destOrd="0" presId="urn:microsoft.com/office/officeart/2005/8/layout/process2"/>
    <dgm:cxn modelId="{A9FAF42D-40B4-4B8E-82F6-AFF3C5ADE590}" type="presParOf" srcId="{5A1EFBE4-EB68-489D-BBE2-CCF1AB12DD0F}" destId="{B8774528-2C5E-4662-9E60-7CD16D9EF412}" srcOrd="2" destOrd="0" presId="urn:microsoft.com/office/officeart/2005/8/layout/process2"/>
    <dgm:cxn modelId="{09B8B990-6231-4F3C-B44A-B569FB912659}" type="presParOf" srcId="{5A1EFBE4-EB68-489D-BBE2-CCF1AB12DD0F}" destId="{CE23A67F-55E3-4E2A-9DCD-46CDE57B652A}" srcOrd="3" destOrd="0" presId="urn:microsoft.com/office/officeart/2005/8/layout/process2"/>
    <dgm:cxn modelId="{19EA43AA-E92C-4CD7-83E5-9913EF405D63}" type="presParOf" srcId="{CE23A67F-55E3-4E2A-9DCD-46CDE57B652A}" destId="{AB9F79F9-157E-425C-AE84-8602055C55B5}" srcOrd="0" destOrd="0" presId="urn:microsoft.com/office/officeart/2005/8/layout/process2"/>
    <dgm:cxn modelId="{41FE10D7-E126-48CF-8EFE-5A4AB78C6790}" type="presParOf" srcId="{5A1EFBE4-EB68-489D-BBE2-CCF1AB12DD0F}" destId="{47254DE6-3A25-4BEA-AF1E-A9A8A4EE4EB8}" srcOrd="4" destOrd="0" presId="urn:microsoft.com/office/officeart/2005/8/layout/process2"/>
    <dgm:cxn modelId="{8BB3425B-7891-4189-AC5C-0C4192878DC6}" type="presParOf" srcId="{5A1EFBE4-EB68-489D-BBE2-CCF1AB12DD0F}" destId="{1448F07F-2E87-4081-84C6-3BDD23092819}" srcOrd="5" destOrd="0" presId="urn:microsoft.com/office/officeart/2005/8/layout/process2"/>
    <dgm:cxn modelId="{B61A75BA-106B-4788-A7A4-7B67C4F6E0DB}" type="presParOf" srcId="{1448F07F-2E87-4081-84C6-3BDD23092819}" destId="{F9EEBC0A-AE88-4567-AF4E-D74D47D3DD01}" srcOrd="0" destOrd="0" presId="urn:microsoft.com/office/officeart/2005/8/layout/process2"/>
    <dgm:cxn modelId="{443EAE76-6BBA-4F0F-956F-6AB8F1B37776}" type="presParOf" srcId="{5A1EFBE4-EB68-489D-BBE2-CCF1AB12DD0F}" destId="{5A60D4C4-63D2-4F9E-A3E0-4CF3FC9E7BF8}" srcOrd="6" destOrd="0" presId="urn:microsoft.com/office/officeart/2005/8/layout/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F7B0A5-5694-4987-A166-697514D8270C}" type="doc">
      <dgm:prSet loTypeId="urn:microsoft.com/office/officeart/2005/8/layout/vList3#1" loCatId="list" qsTypeId="urn:microsoft.com/office/officeart/2005/8/quickstyle/simple1#1" qsCatId="simple" csTypeId="urn:microsoft.com/office/officeart/2005/8/colors/accent4_3" csCatId="accent4" phldr="1"/>
      <dgm:spPr/>
      <dgm:t>
        <a:bodyPr/>
        <a:lstStyle/>
        <a:p>
          <a:endParaRPr lang="zh-TW" altLang="en-US"/>
        </a:p>
      </dgm:t>
    </dgm:pt>
    <dgm:pt modelId="{9163371C-1E74-4721-B2EA-032763D23BFC}">
      <dgm:prSet phldrT="[文字]"/>
      <dgm:spPr>
        <a:solidFill>
          <a:srgbClr val="00B050"/>
        </a:solidFill>
      </dgm:spPr>
      <dgm:t>
        <a:bodyPr/>
        <a:lstStyle/>
        <a:p>
          <a:r>
            <a:rPr lang="zh-TW" altLang="en-US" dirty="0">
              <a:latin typeface="標楷體" panose="03000509000000000000" pitchFamily="65" charset="-120"/>
              <a:ea typeface="標楷體" panose="03000509000000000000" pitchFamily="65" charset="-120"/>
            </a:rPr>
            <a:t>確認採購物與規格相符</a:t>
          </a:r>
        </a:p>
      </dgm:t>
    </dgm:pt>
    <dgm:pt modelId="{CFFB6695-408D-4A12-8F04-DC8AAF9C18E7}" type="parTrans" cxnId="{F00E1C9E-2193-4D97-8109-384646D2AA3F}">
      <dgm:prSet/>
      <dgm:spPr/>
      <dgm:t>
        <a:bodyPr/>
        <a:lstStyle/>
        <a:p>
          <a:endParaRPr lang="zh-TW" altLang="en-US"/>
        </a:p>
      </dgm:t>
    </dgm:pt>
    <dgm:pt modelId="{A2A27A2F-73C6-4BBD-9BEB-E42A8A90BBAC}" type="sibTrans" cxnId="{F00E1C9E-2193-4D97-8109-384646D2AA3F}">
      <dgm:prSet/>
      <dgm:spPr/>
      <dgm:t>
        <a:bodyPr/>
        <a:lstStyle/>
        <a:p>
          <a:endParaRPr lang="zh-TW" altLang="en-US"/>
        </a:p>
      </dgm:t>
    </dgm:pt>
    <dgm:pt modelId="{D633B8EA-C368-4206-BC3F-1095A3E04C5A}" type="pres">
      <dgm:prSet presAssocID="{A2F7B0A5-5694-4987-A166-697514D8270C}" presName="linearFlow" presStyleCnt="0">
        <dgm:presLayoutVars>
          <dgm:dir/>
          <dgm:resizeHandles val="exact"/>
        </dgm:presLayoutVars>
      </dgm:prSet>
      <dgm:spPr/>
      <dgm:t>
        <a:bodyPr/>
        <a:lstStyle/>
        <a:p>
          <a:endParaRPr lang="zh-TW" altLang="en-US"/>
        </a:p>
      </dgm:t>
    </dgm:pt>
    <dgm:pt modelId="{5D5D6309-4065-4140-AF28-043440C0B284}" type="pres">
      <dgm:prSet presAssocID="{9163371C-1E74-4721-B2EA-032763D23BFC}" presName="composite" presStyleCnt="0"/>
      <dgm:spPr/>
    </dgm:pt>
    <dgm:pt modelId="{5BF595B7-249E-43FA-ADF7-B18F663E5780}" type="pres">
      <dgm:prSet presAssocID="{9163371C-1E74-4721-B2EA-032763D23BFC}" presName="imgShp" presStyleLbl="fgImgPlace1" presStyleIdx="0" presStyleCnt="1"/>
      <dgm:spPr/>
    </dgm:pt>
    <dgm:pt modelId="{AE6A679F-698D-4ADF-9AC5-2A686003AE25}" type="pres">
      <dgm:prSet presAssocID="{9163371C-1E74-4721-B2EA-032763D23BFC}" presName="txShp" presStyleLbl="node1" presStyleIdx="0" presStyleCnt="1" custLinFactNeighborX="1865" custLinFactNeighborY="1557">
        <dgm:presLayoutVars>
          <dgm:bulletEnabled val="1"/>
        </dgm:presLayoutVars>
      </dgm:prSet>
      <dgm:spPr>
        <a:prstGeom prst="roundRect">
          <a:avLst/>
        </a:prstGeom>
      </dgm:spPr>
      <dgm:t>
        <a:bodyPr/>
        <a:lstStyle/>
        <a:p>
          <a:endParaRPr lang="zh-TW" altLang="en-US"/>
        </a:p>
      </dgm:t>
    </dgm:pt>
  </dgm:ptLst>
  <dgm:cxnLst>
    <dgm:cxn modelId="{94C95F20-5AB4-483D-8EA4-B89CC827BC84}" type="presOf" srcId="{9163371C-1E74-4721-B2EA-032763D23BFC}" destId="{AE6A679F-698D-4ADF-9AC5-2A686003AE25}" srcOrd="0" destOrd="0" presId="urn:microsoft.com/office/officeart/2005/8/layout/vList3#1"/>
    <dgm:cxn modelId="{CDD182A9-DC4C-479C-B732-F5B475C8A903}" type="presOf" srcId="{A2F7B0A5-5694-4987-A166-697514D8270C}" destId="{D633B8EA-C368-4206-BC3F-1095A3E04C5A}" srcOrd="0" destOrd="0" presId="urn:microsoft.com/office/officeart/2005/8/layout/vList3#1"/>
    <dgm:cxn modelId="{F00E1C9E-2193-4D97-8109-384646D2AA3F}" srcId="{A2F7B0A5-5694-4987-A166-697514D8270C}" destId="{9163371C-1E74-4721-B2EA-032763D23BFC}" srcOrd="0" destOrd="0" parTransId="{CFFB6695-408D-4A12-8F04-DC8AAF9C18E7}" sibTransId="{A2A27A2F-73C6-4BBD-9BEB-E42A8A90BBAC}"/>
    <dgm:cxn modelId="{710781A1-EA5E-4BF7-B828-9D95739B8787}" type="presParOf" srcId="{D633B8EA-C368-4206-BC3F-1095A3E04C5A}" destId="{5D5D6309-4065-4140-AF28-043440C0B284}" srcOrd="0" destOrd="0" presId="urn:microsoft.com/office/officeart/2005/8/layout/vList3#1"/>
    <dgm:cxn modelId="{96E61379-0504-442F-A62A-EB74F74A8477}" type="presParOf" srcId="{5D5D6309-4065-4140-AF28-043440C0B284}" destId="{5BF595B7-249E-43FA-ADF7-B18F663E5780}" srcOrd="0" destOrd="0" presId="urn:microsoft.com/office/officeart/2005/8/layout/vList3#1"/>
    <dgm:cxn modelId="{B8595E9C-F2C9-4E96-8016-BBBD779FDA85}" type="presParOf" srcId="{5D5D6309-4065-4140-AF28-043440C0B284}" destId="{AE6A679F-698D-4ADF-9AC5-2A686003AE25}" srcOrd="1" destOrd="0" presId="urn:microsoft.com/office/officeart/2005/8/layout/vList3#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F7B0A5-5694-4987-A166-697514D8270C}" type="doc">
      <dgm:prSet loTypeId="urn:microsoft.com/office/officeart/2005/8/layout/vList3#1" loCatId="list" qsTypeId="urn:microsoft.com/office/officeart/2005/8/quickstyle/simple1#2" qsCatId="simple" csTypeId="urn:microsoft.com/office/officeart/2005/8/colors/accent4_3" csCatId="accent4" phldr="1"/>
      <dgm:spPr/>
      <dgm:t>
        <a:bodyPr/>
        <a:lstStyle/>
        <a:p>
          <a:endParaRPr lang="zh-TW" altLang="en-US"/>
        </a:p>
      </dgm:t>
    </dgm:pt>
    <dgm:pt modelId="{9163371C-1E74-4721-B2EA-032763D23BFC}">
      <dgm:prSet phldrT="[文字]"/>
      <dgm:spPr>
        <a:solidFill>
          <a:srgbClr val="0066FF"/>
        </a:solidFill>
      </dgm:spPr>
      <dgm:t>
        <a:bodyPr/>
        <a:lstStyle/>
        <a:p>
          <a:r>
            <a:rPr lang="zh-TW" altLang="en-US" dirty="0">
              <a:latin typeface="標楷體" panose="03000509000000000000" pitchFamily="65" charset="-120"/>
              <a:ea typeface="標楷體" panose="03000509000000000000" pitchFamily="65" charset="-120"/>
            </a:rPr>
            <a:t>備齊驗收佐證資料上傳</a:t>
          </a:r>
        </a:p>
      </dgm:t>
    </dgm:pt>
    <dgm:pt modelId="{CFFB6695-408D-4A12-8F04-DC8AAF9C18E7}" type="parTrans" cxnId="{F00E1C9E-2193-4D97-8109-384646D2AA3F}">
      <dgm:prSet/>
      <dgm:spPr/>
      <dgm:t>
        <a:bodyPr/>
        <a:lstStyle/>
        <a:p>
          <a:endParaRPr lang="zh-TW" altLang="en-US"/>
        </a:p>
      </dgm:t>
    </dgm:pt>
    <dgm:pt modelId="{A2A27A2F-73C6-4BBD-9BEB-E42A8A90BBAC}" type="sibTrans" cxnId="{F00E1C9E-2193-4D97-8109-384646D2AA3F}">
      <dgm:prSet/>
      <dgm:spPr/>
      <dgm:t>
        <a:bodyPr/>
        <a:lstStyle/>
        <a:p>
          <a:endParaRPr lang="zh-TW" altLang="en-US"/>
        </a:p>
      </dgm:t>
    </dgm:pt>
    <dgm:pt modelId="{D633B8EA-C368-4206-BC3F-1095A3E04C5A}" type="pres">
      <dgm:prSet presAssocID="{A2F7B0A5-5694-4987-A166-697514D8270C}" presName="linearFlow" presStyleCnt="0">
        <dgm:presLayoutVars>
          <dgm:dir/>
          <dgm:resizeHandles val="exact"/>
        </dgm:presLayoutVars>
      </dgm:prSet>
      <dgm:spPr/>
      <dgm:t>
        <a:bodyPr/>
        <a:lstStyle/>
        <a:p>
          <a:endParaRPr lang="zh-TW" altLang="en-US"/>
        </a:p>
      </dgm:t>
    </dgm:pt>
    <dgm:pt modelId="{5D5D6309-4065-4140-AF28-043440C0B284}" type="pres">
      <dgm:prSet presAssocID="{9163371C-1E74-4721-B2EA-032763D23BFC}" presName="composite" presStyleCnt="0"/>
      <dgm:spPr/>
    </dgm:pt>
    <dgm:pt modelId="{5BF595B7-249E-43FA-ADF7-B18F663E5780}" type="pres">
      <dgm:prSet presAssocID="{9163371C-1E74-4721-B2EA-032763D23BFC}" presName="imgShp" presStyleLbl="fgImgPlace1" presStyleIdx="0" presStyleCnt="1"/>
      <dgm:spPr/>
    </dgm:pt>
    <dgm:pt modelId="{AE6A679F-698D-4ADF-9AC5-2A686003AE25}" type="pres">
      <dgm:prSet presAssocID="{9163371C-1E74-4721-B2EA-032763D23BFC}" presName="txShp" presStyleLbl="node1" presStyleIdx="0" presStyleCnt="1" custLinFactNeighborX="1865" custLinFactNeighborY="1557">
        <dgm:presLayoutVars>
          <dgm:bulletEnabled val="1"/>
        </dgm:presLayoutVars>
      </dgm:prSet>
      <dgm:spPr>
        <a:prstGeom prst="roundRect">
          <a:avLst/>
        </a:prstGeom>
      </dgm:spPr>
      <dgm:t>
        <a:bodyPr/>
        <a:lstStyle/>
        <a:p>
          <a:endParaRPr lang="zh-TW" altLang="en-US"/>
        </a:p>
      </dgm:t>
    </dgm:pt>
  </dgm:ptLst>
  <dgm:cxnLst>
    <dgm:cxn modelId="{D336901F-782E-494F-BCB8-B1E8CA7D74B2}" type="presOf" srcId="{9163371C-1E74-4721-B2EA-032763D23BFC}" destId="{AE6A679F-698D-4ADF-9AC5-2A686003AE25}" srcOrd="0" destOrd="0" presId="urn:microsoft.com/office/officeart/2005/8/layout/vList3#1"/>
    <dgm:cxn modelId="{40F90518-2097-4A6A-8BF0-1135782FF2E2}" type="presOf" srcId="{A2F7B0A5-5694-4987-A166-697514D8270C}" destId="{D633B8EA-C368-4206-BC3F-1095A3E04C5A}" srcOrd="0" destOrd="0" presId="urn:microsoft.com/office/officeart/2005/8/layout/vList3#1"/>
    <dgm:cxn modelId="{F00E1C9E-2193-4D97-8109-384646D2AA3F}" srcId="{A2F7B0A5-5694-4987-A166-697514D8270C}" destId="{9163371C-1E74-4721-B2EA-032763D23BFC}" srcOrd="0" destOrd="0" parTransId="{CFFB6695-408D-4A12-8F04-DC8AAF9C18E7}" sibTransId="{A2A27A2F-73C6-4BBD-9BEB-E42A8A90BBAC}"/>
    <dgm:cxn modelId="{03CD6F8A-7711-4949-A1E2-2135F984B184}" type="presParOf" srcId="{D633B8EA-C368-4206-BC3F-1095A3E04C5A}" destId="{5D5D6309-4065-4140-AF28-043440C0B284}" srcOrd="0" destOrd="0" presId="urn:microsoft.com/office/officeart/2005/8/layout/vList3#1"/>
    <dgm:cxn modelId="{EE239039-0659-4D55-AE05-A63514909EE7}" type="presParOf" srcId="{5D5D6309-4065-4140-AF28-043440C0B284}" destId="{5BF595B7-249E-43FA-ADF7-B18F663E5780}" srcOrd="0" destOrd="0" presId="urn:microsoft.com/office/officeart/2005/8/layout/vList3#1"/>
    <dgm:cxn modelId="{1040FF4D-BCAE-4980-BFC9-EBD281ED725A}" type="presParOf" srcId="{5D5D6309-4065-4140-AF28-043440C0B284}" destId="{AE6A679F-698D-4ADF-9AC5-2A686003AE25}" srcOrd="1" destOrd="0" presId="urn:microsoft.com/office/officeart/2005/8/layout/vList3#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92D4B0-50DE-47B6-8A84-A32F9CD8D494}">
      <dsp:nvSpPr>
        <dsp:cNvPr id="0" name=""/>
        <dsp:cNvSpPr/>
      </dsp:nvSpPr>
      <dsp:spPr>
        <a:xfrm flipH="1">
          <a:off x="409656" y="1711"/>
          <a:ext cx="2203836" cy="875327"/>
        </a:xfrm>
        <a:prstGeom prst="ellipse">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latin typeface="標楷體" panose="03000509000000000000" pitchFamily="65" charset="-120"/>
              <a:ea typeface="標楷體" panose="03000509000000000000" pitchFamily="65" charset="-120"/>
            </a:rPr>
            <a:t>到貨點收</a:t>
          </a:r>
          <a:r>
            <a:rPr lang="en-US" altLang="zh-TW" sz="2400" kern="1200" dirty="0">
              <a:latin typeface="標楷體" panose="03000509000000000000" pitchFamily="65" charset="-120"/>
              <a:ea typeface="標楷體" panose="03000509000000000000" pitchFamily="65" charset="-120"/>
            </a:rPr>
            <a:t/>
          </a:r>
          <a:br>
            <a:rPr lang="en-US" altLang="zh-TW" sz="2400" kern="1200" dirty="0">
              <a:latin typeface="標楷體" panose="03000509000000000000" pitchFamily="65" charset="-120"/>
              <a:ea typeface="標楷體" panose="03000509000000000000" pitchFamily="65" charset="-120"/>
            </a:rPr>
          </a:br>
          <a:r>
            <a:rPr lang="zh-TW" altLang="en-US" sz="1800" kern="1200" dirty="0">
              <a:latin typeface="標楷體" panose="03000509000000000000" pitchFamily="65" charset="-120"/>
              <a:ea typeface="標楷體" panose="03000509000000000000" pitchFamily="65" charset="-120"/>
            </a:rPr>
            <a:t>（經辦人）</a:t>
          </a:r>
          <a:endParaRPr lang="en-US" altLang="zh-TW" sz="1800" kern="1200" dirty="0">
            <a:latin typeface="標楷體" panose="03000509000000000000" pitchFamily="65" charset="-120"/>
            <a:ea typeface="標楷體" panose="03000509000000000000" pitchFamily="65" charset="-120"/>
          </a:endParaRPr>
        </a:p>
      </dsp:txBody>
      <dsp:txXfrm>
        <a:off x="732400" y="129900"/>
        <a:ext cx="1558348" cy="618949"/>
      </dsp:txXfrm>
    </dsp:sp>
    <dsp:sp modelId="{CA1C0B29-F278-4914-B284-A0AFFB395577}">
      <dsp:nvSpPr>
        <dsp:cNvPr id="0" name=""/>
        <dsp:cNvSpPr/>
      </dsp:nvSpPr>
      <dsp:spPr>
        <a:xfrm rot="5421111">
          <a:off x="1356143" y="882089"/>
          <a:ext cx="303004" cy="393897"/>
        </a:xfrm>
        <a:prstGeom prst="rightArrow">
          <a:avLst>
            <a:gd name="adj1" fmla="val 60000"/>
            <a:gd name="adj2" fmla="val 50000"/>
          </a:avLst>
        </a:prstGeom>
        <a:gradFill rotWithShape="0">
          <a:gsLst>
            <a:gs pos="0">
              <a:schemeClr val="accent4">
                <a:shade val="90000"/>
                <a:hueOff val="0"/>
                <a:satOff val="0"/>
                <a:lumOff val="0"/>
                <a:alphaOff val="0"/>
                <a:shade val="51000"/>
                <a:satMod val="130000"/>
              </a:schemeClr>
            </a:gs>
            <a:gs pos="80000">
              <a:schemeClr val="accent4">
                <a:shade val="90000"/>
                <a:hueOff val="0"/>
                <a:satOff val="0"/>
                <a:lumOff val="0"/>
                <a:alphaOff val="0"/>
                <a:shade val="93000"/>
                <a:satMod val="130000"/>
              </a:schemeClr>
            </a:gs>
            <a:gs pos="100000">
              <a:schemeClr val="accent4">
                <a:shade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1389755" y="927536"/>
        <a:ext cx="236339" cy="212103"/>
      </dsp:txXfrm>
    </dsp:sp>
    <dsp:sp modelId="{B8774528-2C5E-4662-9E60-7CD16D9EF412}">
      <dsp:nvSpPr>
        <dsp:cNvPr id="0" name=""/>
        <dsp:cNvSpPr/>
      </dsp:nvSpPr>
      <dsp:spPr>
        <a:xfrm flipH="1">
          <a:off x="387761" y="1281037"/>
          <a:ext cx="2231913" cy="875327"/>
        </a:xfrm>
        <a:prstGeom prst="ellipse">
          <a:avLst/>
        </a:prstGeom>
        <a:solidFill>
          <a:srgbClr val="0066FF"/>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latin typeface="標楷體" panose="03000509000000000000" pitchFamily="65" charset="-120"/>
              <a:ea typeface="標楷體" panose="03000509000000000000" pitchFamily="65" charset="-120"/>
            </a:rPr>
            <a:t>功能驗收</a:t>
          </a:r>
          <a:r>
            <a:rPr lang="en-US" altLang="zh-TW" sz="2400" kern="1200" dirty="0">
              <a:latin typeface="標楷體" panose="03000509000000000000" pitchFamily="65" charset="-120"/>
              <a:ea typeface="標楷體" panose="03000509000000000000" pitchFamily="65" charset="-120"/>
            </a:rPr>
            <a:t/>
          </a:r>
          <a:br>
            <a:rPr lang="en-US" altLang="zh-TW" sz="2400" kern="1200" dirty="0">
              <a:latin typeface="標楷體" panose="03000509000000000000" pitchFamily="65" charset="-120"/>
              <a:ea typeface="標楷體" panose="03000509000000000000" pitchFamily="65" charset="-120"/>
            </a:rPr>
          </a:br>
          <a:r>
            <a:rPr lang="zh-TW" altLang="en-US" sz="1800" kern="1200" dirty="0">
              <a:latin typeface="標楷體" panose="03000509000000000000" pitchFamily="65" charset="-120"/>
              <a:ea typeface="標楷體" panose="03000509000000000000" pitchFamily="65" charset="-120"/>
            </a:rPr>
            <a:t>（使用保管人）</a:t>
          </a:r>
          <a:endParaRPr lang="zh-TW" altLang="en-US" sz="2400" kern="1200" dirty="0">
            <a:latin typeface="標楷體" panose="03000509000000000000" pitchFamily="65" charset="-120"/>
            <a:ea typeface="標楷體" panose="03000509000000000000" pitchFamily="65" charset="-120"/>
          </a:endParaRPr>
        </a:p>
      </dsp:txBody>
      <dsp:txXfrm>
        <a:off x="714617" y="1409226"/>
        <a:ext cx="1578201" cy="618949"/>
      </dsp:txXfrm>
    </dsp:sp>
    <dsp:sp modelId="{CE23A67F-55E3-4E2A-9DCD-46CDE57B652A}">
      <dsp:nvSpPr>
        <dsp:cNvPr id="0" name=""/>
        <dsp:cNvSpPr/>
      </dsp:nvSpPr>
      <dsp:spPr>
        <a:xfrm rot="5396898">
          <a:off x="1378015" y="2127747"/>
          <a:ext cx="252498" cy="393897"/>
        </a:xfrm>
        <a:prstGeom prst="rightArrow">
          <a:avLst>
            <a:gd name="adj1" fmla="val 60000"/>
            <a:gd name="adj2" fmla="val 50000"/>
          </a:avLst>
        </a:prstGeom>
        <a:gradFill rotWithShape="0">
          <a:gsLst>
            <a:gs pos="0">
              <a:schemeClr val="accent4">
                <a:shade val="90000"/>
                <a:hueOff val="-176373"/>
                <a:satOff val="-4228"/>
                <a:lumOff val="22381"/>
                <a:alphaOff val="0"/>
                <a:shade val="51000"/>
                <a:satMod val="130000"/>
              </a:schemeClr>
            </a:gs>
            <a:gs pos="80000">
              <a:schemeClr val="accent4">
                <a:shade val="90000"/>
                <a:hueOff val="-176373"/>
                <a:satOff val="-4228"/>
                <a:lumOff val="22381"/>
                <a:alphaOff val="0"/>
                <a:shade val="93000"/>
                <a:satMod val="130000"/>
              </a:schemeClr>
            </a:gs>
            <a:gs pos="100000">
              <a:schemeClr val="accent4">
                <a:shade val="90000"/>
                <a:hueOff val="-176373"/>
                <a:satOff val="-4228"/>
                <a:lumOff val="2238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1386060" y="2198447"/>
        <a:ext cx="236339" cy="176749"/>
      </dsp:txXfrm>
    </dsp:sp>
    <dsp:sp modelId="{5A60D4C4-63D2-4F9E-A3E0-4CF3FC9E7BF8}">
      <dsp:nvSpPr>
        <dsp:cNvPr id="0" name=""/>
        <dsp:cNvSpPr/>
      </dsp:nvSpPr>
      <dsp:spPr>
        <a:xfrm flipH="1">
          <a:off x="388854" y="2493028"/>
          <a:ext cx="2231913" cy="875327"/>
        </a:xfrm>
        <a:prstGeom prst="ellipse">
          <a:avLst/>
        </a:prstGeom>
        <a:gradFill rotWithShape="0">
          <a:gsLst>
            <a:gs pos="0">
              <a:schemeClr val="accent4">
                <a:shade val="80000"/>
                <a:hueOff val="-176558"/>
                <a:satOff val="-4365"/>
                <a:lumOff val="24988"/>
                <a:alphaOff val="0"/>
                <a:shade val="51000"/>
                <a:satMod val="130000"/>
              </a:schemeClr>
            </a:gs>
            <a:gs pos="80000">
              <a:schemeClr val="accent4">
                <a:shade val="80000"/>
                <a:hueOff val="-176558"/>
                <a:satOff val="-4365"/>
                <a:lumOff val="24988"/>
                <a:alphaOff val="0"/>
                <a:shade val="93000"/>
                <a:satMod val="130000"/>
              </a:schemeClr>
            </a:gs>
            <a:gs pos="100000">
              <a:schemeClr val="accent4">
                <a:shade val="80000"/>
                <a:hueOff val="-176558"/>
                <a:satOff val="-4365"/>
                <a:lumOff val="2498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solidFill>
                <a:schemeClr val="tx1"/>
              </a:solidFill>
              <a:latin typeface="標楷體" panose="03000509000000000000" pitchFamily="65" charset="-120"/>
              <a:ea typeface="標楷體" panose="03000509000000000000" pitchFamily="65" charset="-120"/>
            </a:rPr>
            <a:t>學校驗收</a:t>
          </a:r>
          <a:r>
            <a:rPr lang="en-US" altLang="zh-TW" sz="2400" kern="1200" dirty="0">
              <a:solidFill>
                <a:schemeClr val="tx1"/>
              </a:solidFill>
              <a:latin typeface="標楷體" panose="03000509000000000000" pitchFamily="65" charset="-120"/>
              <a:ea typeface="標楷體" panose="03000509000000000000" pitchFamily="65" charset="-120"/>
            </a:rPr>
            <a:t/>
          </a:r>
          <a:br>
            <a:rPr lang="en-US" altLang="zh-TW" sz="2400" kern="1200" dirty="0">
              <a:solidFill>
                <a:schemeClr val="tx1"/>
              </a:solidFill>
              <a:latin typeface="標楷體" panose="03000509000000000000" pitchFamily="65" charset="-120"/>
              <a:ea typeface="標楷體" panose="03000509000000000000" pitchFamily="65" charset="-120"/>
            </a:rPr>
          </a:br>
          <a:r>
            <a:rPr lang="en-US" altLang="zh-TW" sz="2400" kern="1200" dirty="0">
              <a:solidFill>
                <a:schemeClr val="tx1"/>
              </a:solidFill>
              <a:latin typeface="標楷體" panose="03000509000000000000" pitchFamily="65" charset="-120"/>
              <a:ea typeface="標楷體" panose="03000509000000000000" pitchFamily="65" charset="-120"/>
            </a:rPr>
            <a:t>(</a:t>
          </a:r>
          <a:r>
            <a:rPr lang="zh-TW" altLang="en-US" sz="1600" kern="1200" dirty="0">
              <a:solidFill>
                <a:schemeClr val="tx1"/>
              </a:solidFill>
              <a:latin typeface="標楷體" panose="03000509000000000000" pitchFamily="65" charset="-120"/>
              <a:ea typeface="標楷體" panose="03000509000000000000" pitchFamily="65" charset="-120"/>
            </a:rPr>
            <a:t>抽驗／會驗</a:t>
          </a:r>
          <a:r>
            <a:rPr lang="en-US" altLang="zh-TW" sz="1600" kern="1200" dirty="0">
              <a:solidFill>
                <a:schemeClr val="tx1"/>
              </a:solidFill>
              <a:latin typeface="標楷體" panose="03000509000000000000" pitchFamily="65" charset="-120"/>
              <a:ea typeface="標楷體" panose="03000509000000000000" pitchFamily="65" charset="-120"/>
            </a:rPr>
            <a:t>)</a:t>
          </a:r>
          <a:endParaRPr lang="zh-TW" altLang="en-US" sz="1600" kern="1200" dirty="0">
            <a:solidFill>
              <a:schemeClr val="tx1"/>
            </a:solidFill>
            <a:latin typeface="標楷體" panose="03000509000000000000" pitchFamily="65" charset="-120"/>
            <a:ea typeface="標楷體" panose="03000509000000000000" pitchFamily="65" charset="-120"/>
          </a:endParaRPr>
        </a:p>
      </dsp:txBody>
      <dsp:txXfrm>
        <a:off x="715710" y="2621217"/>
        <a:ext cx="1578201" cy="6189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92D4B0-50DE-47B6-8A84-A32F9CD8D494}">
      <dsp:nvSpPr>
        <dsp:cNvPr id="0" name=""/>
        <dsp:cNvSpPr/>
      </dsp:nvSpPr>
      <dsp:spPr>
        <a:xfrm>
          <a:off x="0" y="0"/>
          <a:ext cx="2880320" cy="699464"/>
        </a:xfrm>
        <a:prstGeom prst="ellipse">
          <a:avLst/>
        </a:prstGeom>
        <a:solidFill>
          <a:srgbClr val="00B05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latin typeface="標楷體" panose="03000509000000000000" pitchFamily="65" charset="-120"/>
              <a:ea typeface="標楷體" panose="03000509000000000000" pitchFamily="65" charset="-120"/>
            </a:rPr>
            <a:t>到貨點收</a:t>
          </a:r>
          <a:r>
            <a:rPr lang="en-US" altLang="zh-TW" sz="2400" kern="1200" dirty="0">
              <a:latin typeface="標楷體" panose="03000509000000000000" pitchFamily="65" charset="-120"/>
              <a:ea typeface="標楷體" panose="03000509000000000000" pitchFamily="65" charset="-120"/>
            </a:rPr>
            <a:t/>
          </a:r>
          <a:br>
            <a:rPr lang="en-US" altLang="zh-TW" sz="2400" kern="1200" dirty="0">
              <a:latin typeface="標楷體" panose="03000509000000000000" pitchFamily="65" charset="-120"/>
              <a:ea typeface="標楷體" panose="03000509000000000000" pitchFamily="65" charset="-120"/>
            </a:rPr>
          </a:br>
          <a:r>
            <a:rPr lang="zh-TW" altLang="en-US" sz="1800" kern="1200" dirty="0">
              <a:latin typeface="標楷體" panose="03000509000000000000" pitchFamily="65" charset="-120"/>
              <a:ea typeface="標楷體" panose="03000509000000000000" pitchFamily="65" charset="-120"/>
            </a:rPr>
            <a:t>（請購人）</a:t>
          </a:r>
        </a:p>
      </dsp:txBody>
      <dsp:txXfrm>
        <a:off x="421813" y="102434"/>
        <a:ext cx="2036694" cy="494596"/>
      </dsp:txXfrm>
    </dsp:sp>
    <dsp:sp modelId="{CA1C0B29-F278-4914-B284-A0AFFB395577}">
      <dsp:nvSpPr>
        <dsp:cNvPr id="0" name=""/>
        <dsp:cNvSpPr/>
      </dsp:nvSpPr>
      <dsp:spPr>
        <a:xfrm rot="5400000">
          <a:off x="1320637" y="701448"/>
          <a:ext cx="239045" cy="314758"/>
        </a:xfrm>
        <a:prstGeom prst="rightArrow">
          <a:avLst>
            <a:gd name="adj1" fmla="val 60000"/>
            <a:gd name="adj2" fmla="val 50000"/>
          </a:avLst>
        </a:prstGeom>
        <a:gradFill rotWithShape="0">
          <a:gsLst>
            <a:gs pos="0">
              <a:schemeClr val="accent4">
                <a:shade val="90000"/>
                <a:hueOff val="0"/>
                <a:satOff val="0"/>
                <a:lumOff val="0"/>
                <a:alphaOff val="0"/>
                <a:shade val="51000"/>
                <a:satMod val="130000"/>
              </a:schemeClr>
            </a:gs>
            <a:gs pos="80000">
              <a:schemeClr val="accent4">
                <a:shade val="90000"/>
                <a:hueOff val="0"/>
                <a:satOff val="0"/>
                <a:lumOff val="0"/>
                <a:alphaOff val="0"/>
                <a:shade val="93000"/>
                <a:satMod val="130000"/>
              </a:schemeClr>
            </a:gs>
            <a:gs pos="100000">
              <a:schemeClr val="accent4">
                <a:shade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1345733" y="739305"/>
        <a:ext cx="188854" cy="167332"/>
      </dsp:txXfrm>
    </dsp:sp>
    <dsp:sp modelId="{B8774528-2C5E-4662-9E60-7CD16D9EF412}">
      <dsp:nvSpPr>
        <dsp:cNvPr id="0" name=""/>
        <dsp:cNvSpPr/>
      </dsp:nvSpPr>
      <dsp:spPr>
        <a:xfrm>
          <a:off x="0" y="1018192"/>
          <a:ext cx="2880320" cy="699464"/>
        </a:xfrm>
        <a:prstGeom prst="ellipse">
          <a:avLst/>
        </a:prstGeom>
        <a:solidFill>
          <a:srgbClr val="0066FF"/>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latin typeface="標楷體" panose="03000509000000000000" pitchFamily="65" charset="-120"/>
              <a:ea typeface="標楷體" panose="03000509000000000000" pitchFamily="65" charset="-120"/>
            </a:rPr>
            <a:t>功能驗收</a:t>
          </a:r>
          <a:r>
            <a:rPr lang="en-US" altLang="zh-TW" sz="2400" kern="1200" dirty="0">
              <a:latin typeface="標楷體" panose="03000509000000000000" pitchFamily="65" charset="-120"/>
              <a:ea typeface="標楷體" panose="03000509000000000000" pitchFamily="65" charset="-120"/>
            </a:rPr>
            <a:t/>
          </a:r>
          <a:br>
            <a:rPr lang="en-US" altLang="zh-TW" sz="2400" kern="1200" dirty="0">
              <a:latin typeface="標楷體" panose="03000509000000000000" pitchFamily="65" charset="-120"/>
              <a:ea typeface="標楷體" panose="03000509000000000000" pitchFamily="65" charset="-120"/>
            </a:rPr>
          </a:br>
          <a:r>
            <a:rPr lang="zh-TW" altLang="en-US" sz="1800" kern="1200" dirty="0">
              <a:latin typeface="標楷體" panose="03000509000000000000" pitchFamily="65" charset="-120"/>
              <a:ea typeface="標楷體" panose="03000509000000000000" pitchFamily="65" charset="-120"/>
            </a:rPr>
            <a:t>（使用保管人）</a:t>
          </a:r>
        </a:p>
      </dsp:txBody>
      <dsp:txXfrm>
        <a:off x="421813" y="1120626"/>
        <a:ext cx="2036694" cy="494596"/>
      </dsp:txXfrm>
    </dsp:sp>
    <dsp:sp modelId="{CE23A67F-55E3-4E2A-9DCD-46CDE57B652A}">
      <dsp:nvSpPr>
        <dsp:cNvPr id="0" name=""/>
        <dsp:cNvSpPr/>
      </dsp:nvSpPr>
      <dsp:spPr>
        <a:xfrm rot="5400000">
          <a:off x="1320638" y="1719639"/>
          <a:ext cx="239043" cy="314758"/>
        </a:xfrm>
        <a:prstGeom prst="rightArrow">
          <a:avLst>
            <a:gd name="adj1" fmla="val 60000"/>
            <a:gd name="adj2" fmla="val 50000"/>
          </a:avLst>
        </a:prstGeom>
        <a:gradFill rotWithShape="0">
          <a:gsLst>
            <a:gs pos="0">
              <a:schemeClr val="accent4">
                <a:shade val="90000"/>
                <a:hueOff val="-88186"/>
                <a:satOff val="-2114"/>
                <a:lumOff val="11191"/>
                <a:alphaOff val="0"/>
                <a:shade val="51000"/>
                <a:satMod val="130000"/>
              </a:schemeClr>
            </a:gs>
            <a:gs pos="80000">
              <a:schemeClr val="accent4">
                <a:shade val="90000"/>
                <a:hueOff val="-88186"/>
                <a:satOff val="-2114"/>
                <a:lumOff val="11191"/>
                <a:alphaOff val="0"/>
                <a:shade val="93000"/>
                <a:satMod val="130000"/>
              </a:schemeClr>
            </a:gs>
            <a:gs pos="100000">
              <a:schemeClr val="accent4">
                <a:shade val="90000"/>
                <a:hueOff val="-88186"/>
                <a:satOff val="-2114"/>
                <a:lumOff val="1119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kern="1200"/>
        </a:p>
      </dsp:txBody>
      <dsp:txXfrm rot="-5400000">
        <a:off x="1345733" y="1757497"/>
        <a:ext cx="188854" cy="167330"/>
      </dsp:txXfrm>
    </dsp:sp>
    <dsp:sp modelId="{47254DE6-3A25-4BEA-AF1E-A9A8A4EE4EB8}">
      <dsp:nvSpPr>
        <dsp:cNvPr id="0" name=""/>
        <dsp:cNvSpPr/>
      </dsp:nvSpPr>
      <dsp:spPr>
        <a:xfrm>
          <a:off x="0" y="2036381"/>
          <a:ext cx="2880320" cy="699464"/>
        </a:xfrm>
        <a:prstGeom prst="ellipse">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solidFill>
                <a:srgbClr val="FF0000"/>
              </a:solidFill>
              <a:latin typeface="標楷體" panose="03000509000000000000" pitchFamily="65" charset="-120"/>
              <a:ea typeface="標楷體" panose="03000509000000000000" pitchFamily="65" charset="-120"/>
            </a:rPr>
            <a:t>主管審核</a:t>
          </a:r>
          <a:r>
            <a:rPr lang="en-US" altLang="zh-TW" sz="2400" kern="1200" dirty="0">
              <a:solidFill>
                <a:srgbClr val="FF0000"/>
              </a:solidFill>
              <a:latin typeface="標楷體" panose="03000509000000000000" pitchFamily="65" charset="-120"/>
              <a:ea typeface="標楷體" panose="03000509000000000000" pitchFamily="65" charset="-120"/>
            </a:rPr>
            <a:t/>
          </a:r>
          <a:br>
            <a:rPr lang="en-US" altLang="zh-TW" sz="2400" kern="1200" dirty="0">
              <a:solidFill>
                <a:srgbClr val="FF0000"/>
              </a:solidFill>
              <a:latin typeface="標楷體" panose="03000509000000000000" pitchFamily="65" charset="-120"/>
              <a:ea typeface="標楷體" panose="03000509000000000000" pitchFamily="65" charset="-120"/>
            </a:rPr>
          </a:br>
          <a:r>
            <a:rPr lang="zh-TW" altLang="en-US" sz="1800" kern="1200" dirty="0">
              <a:solidFill>
                <a:srgbClr val="FF0000"/>
              </a:solidFill>
              <a:latin typeface="標楷體" panose="03000509000000000000" pitchFamily="65" charset="-120"/>
              <a:ea typeface="標楷體" panose="03000509000000000000" pitchFamily="65" charset="-120"/>
            </a:rPr>
            <a:t>（請購單位主管）</a:t>
          </a:r>
        </a:p>
      </dsp:txBody>
      <dsp:txXfrm>
        <a:off x="421813" y="2138815"/>
        <a:ext cx="2036694" cy="494596"/>
      </dsp:txXfrm>
    </dsp:sp>
    <dsp:sp modelId="{1448F07F-2E87-4081-84C6-3BDD23092819}">
      <dsp:nvSpPr>
        <dsp:cNvPr id="0" name=""/>
        <dsp:cNvSpPr/>
      </dsp:nvSpPr>
      <dsp:spPr>
        <a:xfrm rot="5400000">
          <a:off x="1293364" y="2774194"/>
          <a:ext cx="293591" cy="314758"/>
        </a:xfrm>
        <a:prstGeom prst="rightArrow">
          <a:avLst>
            <a:gd name="adj1" fmla="val 60000"/>
            <a:gd name="adj2" fmla="val 50000"/>
          </a:avLst>
        </a:prstGeom>
        <a:gradFill rotWithShape="0">
          <a:gsLst>
            <a:gs pos="0">
              <a:schemeClr val="accent4">
                <a:shade val="90000"/>
                <a:hueOff val="-176373"/>
                <a:satOff val="-4228"/>
                <a:lumOff val="22381"/>
                <a:alphaOff val="0"/>
                <a:shade val="51000"/>
                <a:satMod val="130000"/>
              </a:schemeClr>
            </a:gs>
            <a:gs pos="80000">
              <a:schemeClr val="accent4">
                <a:shade val="90000"/>
                <a:hueOff val="-176373"/>
                <a:satOff val="-4228"/>
                <a:lumOff val="22381"/>
                <a:alphaOff val="0"/>
                <a:shade val="93000"/>
                <a:satMod val="130000"/>
              </a:schemeClr>
            </a:gs>
            <a:gs pos="100000">
              <a:schemeClr val="accent4">
                <a:shade val="90000"/>
                <a:hueOff val="-176373"/>
                <a:satOff val="-4228"/>
                <a:lumOff val="2238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zh-TW" altLang="en-US" sz="1400" kern="1200"/>
        </a:p>
      </dsp:txBody>
      <dsp:txXfrm rot="-5400000">
        <a:off x="1345733" y="2784778"/>
        <a:ext cx="188854" cy="205514"/>
      </dsp:txXfrm>
    </dsp:sp>
    <dsp:sp modelId="{5A60D4C4-63D2-4F9E-A3E0-4CF3FC9E7BF8}">
      <dsp:nvSpPr>
        <dsp:cNvPr id="0" name=""/>
        <dsp:cNvSpPr/>
      </dsp:nvSpPr>
      <dsp:spPr>
        <a:xfrm>
          <a:off x="0" y="3127301"/>
          <a:ext cx="2880320" cy="699464"/>
        </a:xfrm>
        <a:prstGeom prst="ellipse">
          <a:avLst/>
        </a:prstGeom>
        <a:gradFill rotWithShape="0">
          <a:gsLst>
            <a:gs pos="0">
              <a:schemeClr val="accent4">
                <a:shade val="80000"/>
                <a:hueOff val="-176558"/>
                <a:satOff val="-4365"/>
                <a:lumOff val="24988"/>
                <a:alphaOff val="0"/>
                <a:shade val="51000"/>
                <a:satMod val="130000"/>
              </a:schemeClr>
            </a:gs>
            <a:gs pos="80000">
              <a:schemeClr val="accent4">
                <a:shade val="80000"/>
                <a:hueOff val="-176558"/>
                <a:satOff val="-4365"/>
                <a:lumOff val="24988"/>
                <a:alphaOff val="0"/>
                <a:shade val="93000"/>
                <a:satMod val="130000"/>
              </a:schemeClr>
            </a:gs>
            <a:gs pos="100000">
              <a:schemeClr val="accent4">
                <a:shade val="80000"/>
                <a:hueOff val="-176558"/>
                <a:satOff val="-4365"/>
                <a:lumOff val="2498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zh-TW" altLang="en-US" sz="2400" kern="1200" dirty="0">
              <a:solidFill>
                <a:schemeClr val="tx1"/>
              </a:solidFill>
              <a:latin typeface="標楷體" panose="03000509000000000000" pitchFamily="65" charset="-120"/>
              <a:ea typeface="標楷體" panose="03000509000000000000" pitchFamily="65" charset="-120"/>
            </a:rPr>
            <a:t>學校驗收</a:t>
          </a:r>
          <a:r>
            <a:rPr lang="en-US" altLang="zh-TW" sz="1600" kern="1200" dirty="0">
              <a:solidFill>
                <a:schemeClr val="tx1"/>
              </a:solidFill>
              <a:latin typeface="標楷體" panose="03000509000000000000" pitchFamily="65" charset="-120"/>
              <a:ea typeface="標楷體" panose="03000509000000000000" pitchFamily="65" charset="-120"/>
            </a:rPr>
            <a:t>(</a:t>
          </a:r>
          <a:r>
            <a:rPr lang="zh-TW" altLang="en-US" sz="1600" kern="1200" dirty="0">
              <a:solidFill>
                <a:schemeClr val="tx1"/>
              </a:solidFill>
              <a:latin typeface="標楷體" panose="03000509000000000000" pitchFamily="65" charset="-120"/>
              <a:ea typeface="標楷體" panose="03000509000000000000" pitchFamily="65" charset="-120"/>
            </a:rPr>
            <a:t>會驗</a:t>
          </a:r>
          <a:r>
            <a:rPr lang="en-US" altLang="zh-TW" sz="1600" kern="1200" dirty="0">
              <a:solidFill>
                <a:schemeClr val="tx1"/>
              </a:solidFill>
              <a:latin typeface="標楷體" panose="03000509000000000000" pitchFamily="65" charset="-120"/>
              <a:ea typeface="標楷體" panose="03000509000000000000" pitchFamily="65" charset="-120"/>
            </a:rPr>
            <a:t>)</a:t>
          </a:r>
          <a:endParaRPr lang="zh-TW" altLang="en-US" sz="1200" kern="1200" dirty="0">
            <a:solidFill>
              <a:schemeClr val="tx1"/>
            </a:solidFill>
            <a:latin typeface="標楷體" panose="03000509000000000000" pitchFamily="65" charset="-120"/>
            <a:ea typeface="標楷體" panose="03000509000000000000" pitchFamily="65" charset="-120"/>
          </a:endParaRPr>
        </a:p>
      </dsp:txBody>
      <dsp:txXfrm>
        <a:off x="421813" y="3229735"/>
        <a:ext cx="2036694" cy="4945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6A679F-698D-4ADF-9AC5-2A686003AE25}">
      <dsp:nvSpPr>
        <dsp:cNvPr id="0" name=""/>
        <dsp:cNvSpPr/>
      </dsp:nvSpPr>
      <dsp:spPr>
        <a:xfrm rot="10800000">
          <a:off x="721432" y="123785"/>
          <a:ext cx="1819642" cy="916661"/>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4222" tIns="68580" rIns="128016" bIns="68580" numCol="1" spcCol="1270" anchor="ctr" anchorCtr="0">
          <a:noAutofit/>
        </a:bodyPr>
        <a:lstStyle/>
        <a:p>
          <a:pPr lvl="0" algn="ctr" defTabSz="800100">
            <a:lnSpc>
              <a:spcPct val="90000"/>
            </a:lnSpc>
            <a:spcBef>
              <a:spcPct val="0"/>
            </a:spcBef>
            <a:spcAft>
              <a:spcPct val="35000"/>
            </a:spcAft>
          </a:pPr>
          <a:r>
            <a:rPr lang="zh-TW" altLang="en-US" sz="1800" kern="1200" dirty="0">
              <a:latin typeface="標楷體" panose="03000509000000000000" pitchFamily="65" charset="-120"/>
              <a:ea typeface="標楷體" panose="03000509000000000000" pitchFamily="65" charset="-120"/>
            </a:rPr>
            <a:t>確認採購物與規格相符</a:t>
          </a:r>
        </a:p>
      </dsp:txBody>
      <dsp:txXfrm rot="10800000">
        <a:off x="766180" y="168533"/>
        <a:ext cx="1730146" cy="827165"/>
      </dsp:txXfrm>
    </dsp:sp>
    <dsp:sp modelId="{5BF595B7-249E-43FA-ADF7-B18F663E5780}">
      <dsp:nvSpPr>
        <dsp:cNvPr id="0" name=""/>
        <dsp:cNvSpPr/>
      </dsp:nvSpPr>
      <dsp:spPr>
        <a:xfrm>
          <a:off x="229165" y="109512"/>
          <a:ext cx="916661" cy="916661"/>
        </a:xfrm>
        <a:prstGeom prst="ellipse">
          <a:avLst/>
        </a:prstGeom>
        <a:solidFill>
          <a:schemeClr val="accent4">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6A679F-698D-4ADF-9AC5-2A686003AE25}">
      <dsp:nvSpPr>
        <dsp:cNvPr id="0" name=""/>
        <dsp:cNvSpPr/>
      </dsp:nvSpPr>
      <dsp:spPr>
        <a:xfrm rot="10800000">
          <a:off x="721432" y="123785"/>
          <a:ext cx="1819642" cy="916661"/>
        </a:xfrm>
        <a:prstGeom prst="roundRect">
          <a:avLst/>
        </a:prstGeom>
        <a:solidFill>
          <a:srgbClr val="0066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4222" tIns="68580" rIns="128016" bIns="68580" numCol="1" spcCol="1270" anchor="ctr" anchorCtr="0">
          <a:noAutofit/>
        </a:bodyPr>
        <a:lstStyle/>
        <a:p>
          <a:pPr lvl="0" algn="ctr" defTabSz="800100">
            <a:lnSpc>
              <a:spcPct val="90000"/>
            </a:lnSpc>
            <a:spcBef>
              <a:spcPct val="0"/>
            </a:spcBef>
            <a:spcAft>
              <a:spcPct val="35000"/>
            </a:spcAft>
          </a:pPr>
          <a:r>
            <a:rPr lang="zh-TW" altLang="en-US" sz="1800" kern="1200" dirty="0">
              <a:latin typeface="標楷體" panose="03000509000000000000" pitchFamily="65" charset="-120"/>
              <a:ea typeface="標楷體" panose="03000509000000000000" pitchFamily="65" charset="-120"/>
            </a:rPr>
            <a:t>備齊驗收佐證資料上傳</a:t>
          </a:r>
        </a:p>
      </dsp:txBody>
      <dsp:txXfrm rot="10800000">
        <a:off x="766180" y="168533"/>
        <a:ext cx="1730146" cy="827165"/>
      </dsp:txXfrm>
    </dsp:sp>
    <dsp:sp modelId="{5BF595B7-249E-43FA-ADF7-B18F663E5780}">
      <dsp:nvSpPr>
        <dsp:cNvPr id="0" name=""/>
        <dsp:cNvSpPr/>
      </dsp:nvSpPr>
      <dsp:spPr>
        <a:xfrm>
          <a:off x="229165" y="109512"/>
          <a:ext cx="916661" cy="916661"/>
        </a:xfrm>
        <a:prstGeom prst="ellipse">
          <a:avLst/>
        </a:prstGeom>
        <a:solidFill>
          <a:schemeClr val="accent4">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zh-TW" altLang="en-US"/>
          </a:p>
        </p:txBody>
      </p:sp>
      <p:sp>
        <p:nvSpPr>
          <p:cNvPr id="3" name="日期版面配置區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2F70740A-CCF1-4DD1-B7E2-F4B9B4E119A2}" type="datetimeFigureOut">
              <a:rPr lang="zh-TW" altLang="en-US" smtClean="0"/>
              <a:t>2020/11/26</a:t>
            </a:fld>
            <a:endParaRPr lang="zh-TW" altLang="en-US"/>
          </a:p>
        </p:txBody>
      </p:sp>
      <p:sp>
        <p:nvSpPr>
          <p:cNvPr id="4" name="投影片圖像版面配置區 3"/>
          <p:cNvSpPr>
            <a:spLocks noGrp="1" noRot="1" noChangeAspect="1"/>
          </p:cNvSpPr>
          <p:nvPr>
            <p:ph type="sldImg" idx="2"/>
          </p:nvPr>
        </p:nvSpPr>
        <p:spPr>
          <a:xfrm>
            <a:off x="1249363" y="1279525"/>
            <a:ext cx="4605337" cy="3454400"/>
          </a:xfrm>
          <a:prstGeom prst="rect">
            <a:avLst/>
          </a:prstGeom>
          <a:noFill/>
          <a:ln w="12700">
            <a:solidFill>
              <a:prstClr val="black"/>
            </a:solidFill>
          </a:ln>
        </p:spPr>
        <p:txBody>
          <a:bodyPr vert="horz" lIns="99075" tIns="49538" rIns="99075" bIns="49538" rtlCol="0" anchor="ctr"/>
          <a:lstStyle/>
          <a:p>
            <a:endParaRPr lang="zh-TW" altLang="en-US"/>
          </a:p>
        </p:txBody>
      </p:sp>
      <p:sp>
        <p:nvSpPr>
          <p:cNvPr id="5" name="備忘稿版面配置區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0E2B1B99-FABD-4E51-AB73-180837682267}" type="slidenum">
              <a:rPr lang="zh-TW" altLang="en-US" smtClean="0"/>
              <a:t>‹#›</a:t>
            </a:fld>
            <a:endParaRPr lang="zh-TW" altLang="en-US"/>
          </a:p>
        </p:txBody>
      </p:sp>
    </p:spTree>
    <p:extLst>
      <p:ext uri="{BB962C8B-B14F-4D97-AF65-F5344CB8AC3E}">
        <p14:creationId xmlns:p14="http://schemas.microsoft.com/office/powerpoint/2010/main" val="1370808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pPr eaLnBrk="1" hangingPunct="1"/>
            <a:endParaRPr lang="zh-TW" altLang="en-US">
              <a:latin typeface="Arial" panose="020B0604020202020204" pitchFamily="34" charset="0"/>
              <a:ea typeface="新細明體" panose="02020500000000000000" pitchFamily="18" charset="-120"/>
            </a:endParaRPr>
          </a:p>
        </p:txBody>
      </p:sp>
    </p:spTree>
    <p:extLst>
      <p:ext uri="{BB962C8B-B14F-4D97-AF65-F5344CB8AC3E}">
        <p14:creationId xmlns:p14="http://schemas.microsoft.com/office/powerpoint/2010/main" val="2516102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7047AB8-05E2-4CD1-980D-C9C9DD206B15}" type="slidenum">
              <a:rPr lang="zh-TW" altLang="en-US" smtClean="0"/>
              <a:t>57</a:t>
            </a:fld>
            <a:endParaRPr lang="zh-TW" altLang="en-US"/>
          </a:p>
        </p:txBody>
      </p:sp>
    </p:spTree>
    <p:extLst>
      <p:ext uri="{BB962C8B-B14F-4D97-AF65-F5344CB8AC3E}">
        <p14:creationId xmlns:p14="http://schemas.microsoft.com/office/powerpoint/2010/main" val="3508663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lvl1pPr>
              <a:defRPr/>
            </a:lvl1pPr>
          </a:lstStyle>
          <a:p>
            <a:pPr>
              <a:defRPr/>
            </a:pPr>
            <a:fld id="{82424ED8-F542-4936-8E86-C0E2D81AB886}" type="datetimeFigureOut">
              <a:rPr lang="zh-TW" altLang="en-US"/>
              <a:pPr>
                <a:defRPr/>
              </a:pPr>
              <a:t>2020/11/26</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FA7FCD02-AB5F-4765-A1F5-D99BBDA529F8}" type="slidenum">
              <a:rPr lang="en-US" altLang="zh-TW"/>
              <a:pPr>
                <a:defRPr/>
              </a:pPr>
              <a:t>‹#›</a:t>
            </a:fld>
            <a:endParaRPr lang="en-US" altLang="zh-TW"/>
          </a:p>
        </p:txBody>
      </p:sp>
    </p:spTree>
    <p:extLst>
      <p:ext uri="{BB962C8B-B14F-4D97-AF65-F5344CB8AC3E}">
        <p14:creationId xmlns:p14="http://schemas.microsoft.com/office/powerpoint/2010/main" val="147389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B52C6636-8E08-4129-8E4E-AE37D13DADFE}" type="datetimeFigureOut">
              <a:rPr lang="zh-TW" altLang="en-US"/>
              <a:pPr>
                <a:defRPr/>
              </a:pPr>
              <a:t>2020/11/26</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50AA990E-CC93-464B-8491-8D45A3BC44C7}" type="slidenum">
              <a:rPr lang="en-US" altLang="zh-TW"/>
              <a:pPr>
                <a:defRPr/>
              </a:pPr>
              <a:t>‹#›</a:t>
            </a:fld>
            <a:endParaRPr lang="en-US" altLang="zh-TW"/>
          </a:p>
        </p:txBody>
      </p:sp>
    </p:spTree>
    <p:extLst>
      <p:ext uri="{BB962C8B-B14F-4D97-AF65-F5344CB8AC3E}">
        <p14:creationId xmlns:p14="http://schemas.microsoft.com/office/powerpoint/2010/main" val="3521585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60643C0C-AA8F-4A48-BE80-87B33D4EDAAE}" type="datetimeFigureOut">
              <a:rPr lang="zh-TW" altLang="en-US"/>
              <a:pPr>
                <a:defRPr/>
              </a:pPr>
              <a:t>2020/11/26</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6BD8485B-B8BA-41BD-92A2-2DDE656D759A}" type="slidenum">
              <a:rPr lang="en-US" altLang="zh-TW"/>
              <a:pPr>
                <a:defRPr/>
              </a:pPr>
              <a:t>‹#›</a:t>
            </a:fld>
            <a:endParaRPr lang="en-US" altLang="zh-TW"/>
          </a:p>
        </p:txBody>
      </p:sp>
    </p:spTree>
    <p:extLst>
      <p:ext uri="{BB962C8B-B14F-4D97-AF65-F5344CB8AC3E}">
        <p14:creationId xmlns:p14="http://schemas.microsoft.com/office/powerpoint/2010/main" val="330825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43000" y="1122363"/>
            <a:ext cx="6858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68B047AE-4A44-4791-BC1E-59A3C5AC3DB5}" type="datetimeFigureOut">
              <a:rPr lang="zh-TW" altLang="en-US" smtClean="0"/>
              <a:t>2020/11/26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F5B5548-C976-45B0-A3CD-6CBB2D4AA58D}" type="slidenum">
              <a:rPr lang="zh-TW" altLang="en-US" smtClean="0"/>
              <a:t>‹#›</a:t>
            </a:fld>
            <a:endParaRPr lang="zh-TW" altLang="en-US"/>
          </a:p>
        </p:txBody>
      </p:sp>
    </p:spTree>
    <p:extLst>
      <p:ext uri="{BB962C8B-B14F-4D97-AF65-F5344CB8AC3E}">
        <p14:creationId xmlns:p14="http://schemas.microsoft.com/office/powerpoint/2010/main" val="2424461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68B047AE-4A44-4791-BC1E-59A3C5AC3DB5}" type="datetimeFigureOut">
              <a:rPr lang="zh-TW" altLang="en-US" smtClean="0"/>
              <a:t>2020/11/26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F5B5548-C976-45B0-A3CD-6CBB2D4AA58D}" type="slidenum">
              <a:rPr lang="zh-TW" altLang="en-US" smtClean="0"/>
              <a:t>‹#›</a:t>
            </a:fld>
            <a:endParaRPr lang="zh-TW" altLang="en-US"/>
          </a:p>
        </p:txBody>
      </p:sp>
    </p:spTree>
    <p:extLst>
      <p:ext uri="{BB962C8B-B14F-4D97-AF65-F5344CB8AC3E}">
        <p14:creationId xmlns:p14="http://schemas.microsoft.com/office/powerpoint/2010/main" val="829109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68B047AE-4A44-4791-BC1E-59A3C5AC3DB5}" type="datetimeFigureOut">
              <a:rPr lang="zh-TW" altLang="en-US" smtClean="0"/>
              <a:t>2020/11/26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F5B5548-C976-45B0-A3CD-6CBB2D4AA58D}" type="slidenum">
              <a:rPr lang="zh-TW" altLang="en-US" smtClean="0"/>
              <a:t>‹#›</a:t>
            </a:fld>
            <a:endParaRPr lang="zh-TW" altLang="en-US"/>
          </a:p>
        </p:txBody>
      </p:sp>
    </p:spTree>
    <p:extLst>
      <p:ext uri="{BB962C8B-B14F-4D97-AF65-F5344CB8AC3E}">
        <p14:creationId xmlns:p14="http://schemas.microsoft.com/office/powerpoint/2010/main" val="14421463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628650" y="1825625"/>
            <a:ext cx="386715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825625"/>
            <a:ext cx="386715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68B047AE-4A44-4791-BC1E-59A3C5AC3DB5}" type="datetimeFigureOut">
              <a:rPr lang="zh-TW" altLang="en-US" smtClean="0"/>
              <a:t>2020/11/26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F5B5548-C976-45B0-A3CD-6CBB2D4AA58D}" type="slidenum">
              <a:rPr lang="zh-TW" altLang="en-US" smtClean="0"/>
              <a:t>‹#›</a:t>
            </a:fld>
            <a:endParaRPr lang="zh-TW" altLang="en-US"/>
          </a:p>
        </p:txBody>
      </p:sp>
    </p:spTree>
    <p:extLst>
      <p:ext uri="{BB962C8B-B14F-4D97-AF65-F5344CB8AC3E}">
        <p14:creationId xmlns:p14="http://schemas.microsoft.com/office/powerpoint/2010/main" val="1135685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30238" y="365125"/>
            <a:ext cx="78867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30238" y="2505075"/>
            <a:ext cx="386873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29150" y="2505075"/>
            <a:ext cx="38877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68B047AE-4A44-4791-BC1E-59A3C5AC3DB5}" type="datetimeFigureOut">
              <a:rPr lang="zh-TW" altLang="en-US" smtClean="0"/>
              <a:t>2020/11/26</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1F5B5548-C976-45B0-A3CD-6CBB2D4AA58D}" type="slidenum">
              <a:rPr lang="zh-TW" altLang="en-US" smtClean="0"/>
              <a:t>‹#›</a:t>
            </a:fld>
            <a:endParaRPr lang="zh-TW" altLang="en-US"/>
          </a:p>
        </p:txBody>
      </p:sp>
    </p:spTree>
    <p:extLst>
      <p:ext uri="{BB962C8B-B14F-4D97-AF65-F5344CB8AC3E}">
        <p14:creationId xmlns:p14="http://schemas.microsoft.com/office/powerpoint/2010/main" val="16608057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68B047AE-4A44-4791-BC1E-59A3C5AC3DB5}" type="datetimeFigureOut">
              <a:rPr lang="zh-TW" altLang="en-US" smtClean="0"/>
              <a:t>2020/11/26</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F5B5548-C976-45B0-A3CD-6CBB2D4AA58D}" type="slidenum">
              <a:rPr lang="zh-TW" altLang="en-US" smtClean="0"/>
              <a:t>‹#›</a:t>
            </a:fld>
            <a:endParaRPr lang="zh-TW" altLang="en-US"/>
          </a:p>
        </p:txBody>
      </p:sp>
    </p:spTree>
    <p:extLst>
      <p:ext uri="{BB962C8B-B14F-4D97-AF65-F5344CB8AC3E}">
        <p14:creationId xmlns:p14="http://schemas.microsoft.com/office/powerpoint/2010/main" val="34305746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68B047AE-4A44-4791-BC1E-59A3C5AC3DB5}" type="datetimeFigureOut">
              <a:rPr lang="zh-TW" altLang="en-US" smtClean="0"/>
              <a:t>2020/11/26</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F5B5548-C976-45B0-A3CD-6CBB2D4AA58D}" type="slidenum">
              <a:rPr lang="zh-TW" altLang="en-US" smtClean="0"/>
              <a:t>‹#›</a:t>
            </a:fld>
            <a:endParaRPr lang="zh-TW" altLang="en-US"/>
          </a:p>
        </p:txBody>
      </p:sp>
    </p:spTree>
    <p:extLst>
      <p:ext uri="{BB962C8B-B14F-4D97-AF65-F5344CB8AC3E}">
        <p14:creationId xmlns:p14="http://schemas.microsoft.com/office/powerpoint/2010/main" val="31576874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68B047AE-4A44-4791-BC1E-59A3C5AC3DB5}" type="datetimeFigureOut">
              <a:rPr lang="zh-TW" altLang="en-US" smtClean="0"/>
              <a:t>2020/11/26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F5B5548-C976-45B0-A3CD-6CBB2D4AA58D}" type="slidenum">
              <a:rPr lang="zh-TW" altLang="en-US" smtClean="0"/>
              <a:t>‹#›</a:t>
            </a:fld>
            <a:endParaRPr lang="zh-TW" altLang="en-US"/>
          </a:p>
        </p:txBody>
      </p:sp>
    </p:spTree>
    <p:extLst>
      <p:ext uri="{BB962C8B-B14F-4D97-AF65-F5344CB8AC3E}">
        <p14:creationId xmlns:p14="http://schemas.microsoft.com/office/powerpoint/2010/main" val="2001887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706090"/>
          </a:xfrm>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1112D058-E53E-45EA-8575-1A7DBB57219F}" type="datetimeFigureOut">
              <a:rPr lang="zh-TW" altLang="en-US"/>
              <a:pPr>
                <a:defRPr/>
              </a:pPr>
              <a:t>2020/11/26</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A8D4F3DC-85F3-4653-AE5A-CD2A6A43AEAC}" type="slidenum">
              <a:rPr lang="en-US" altLang="zh-TW"/>
              <a:pPr>
                <a:defRPr/>
              </a:pPr>
              <a:t>‹#›</a:t>
            </a:fld>
            <a:endParaRPr lang="en-US" altLang="zh-TW"/>
          </a:p>
        </p:txBody>
      </p:sp>
    </p:spTree>
    <p:extLst>
      <p:ext uri="{BB962C8B-B14F-4D97-AF65-F5344CB8AC3E}">
        <p14:creationId xmlns:p14="http://schemas.microsoft.com/office/powerpoint/2010/main" val="2141736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68B047AE-4A44-4791-BC1E-59A3C5AC3DB5}" type="datetimeFigureOut">
              <a:rPr lang="zh-TW" altLang="en-US" smtClean="0"/>
              <a:t>2020/11/26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F5B5548-C976-45B0-A3CD-6CBB2D4AA58D}" type="slidenum">
              <a:rPr lang="zh-TW" altLang="en-US" smtClean="0"/>
              <a:t>‹#›</a:t>
            </a:fld>
            <a:endParaRPr lang="zh-TW" altLang="en-US"/>
          </a:p>
        </p:txBody>
      </p:sp>
    </p:spTree>
    <p:extLst>
      <p:ext uri="{BB962C8B-B14F-4D97-AF65-F5344CB8AC3E}">
        <p14:creationId xmlns:p14="http://schemas.microsoft.com/office/powerpoint/2010/main" val="8231478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68B047AE-4A44-4791-BC1E-59A3C5AC3DB5}" type="datetimeFigureOut">
              <a:rPr lang="zh-TW" altLang="en-US" smtClean="0"/>
              <a:t>2020/11/26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F5B5548-C976-45B0-A3CD-6CBB2D4AA58D}" type="slidenum">
              <a:rPr lang="zh-TW" altLang="en-US" smtClean="0"/>
              <a:t>‹#›</a:t>
            </a:fld>
            <a:endParaRPr lang="zh-TW" altLang="en-US"/>
          </a:p>
        </p:txBody>
      </p:sp>
    </p:spTree>
    <p:extLst>
      <p:ext uri="{BB962C8B-B14F-4D97-AF65-F5344CB8AC3E}">
        <p14:creationId xmlns:p14="http://schemas.microsoft.com/office/powerpoint/2010/main" val="19823486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43675" y="365125"/>
            <a:ext cx="1971675"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628650" y="365125"/>
            <a:ext cx="5762625"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68B047AE-4A44-4791-BC1E-59A3C5AC3DB5}" type="datetimeFigureOut">
              <a:rPr lang="zh-TW" altLang="en-US" smtClean="0"/>
              <a:t>2020/11/26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F5B5548-C976-45B0-A3CD-6CBB2D4AA58D}" type="slidenum">
              <a:rPr lang="zh-TW" altLang="en-US" smtClean="0"/>
              <a:t>‹#›</a:t>
            </a:fld>
            <a:endParaRPr lang="zh-TW" altLang="en-US"/>
          </a:p>
        </p:txBody>
      </p:sp>
    </p:spTree>
    <p:extLst>
      <p:ext uri="{BB962C8B-B14F-4D97-AF65-F5344CB8AC3E}">
        <p14:creationId xmlns:p14="http://schemas.microsoft.com/office/powerpoint/2010/main" val="3882764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lvl1pPr>
              <a:defRPr/>
            </a:lvl1pPr>
          </a:lstStyle>
          <a:p>
            <a:pPr>
              <a:defRPr/>
            </a:pPr>
            <a:fld id="{E3416443-C5A4-4E13-8745-E7EC6F3FDC81}" type="datetimeFigureOut">
              <a:rPr lang="zh-TW" altLang="en-US"/>
              <a:pPr>
                <a:defRPr/>
              </a:pPr>
              <a:t>2020/11/26</a:t>
            </a:fld>
            <a:endParaRPr lang="en-US" altLang="zh-TW" dirty="0"/>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689D405B-C85C-4A9A-B657-1E4A78590BD6}" type="slidenum">
              <a:rPr lang="en-US" altLang="zh-TW"/>
              <a:pPr>
                <a:defRPr/>
              </a:pPr>
              <a:t>‹#›</a:t>
            </a:fld>
            <a:endParaRPr lang="en-US" altLang="zh-TW"/>
          </a:p>
        </p:txBody>
      </p:sp>
    </p:spTree>
    <p:extLst>
      <p:ext uri="{BB962C8B-B14F-4D97-AF65-F5344CB8AC3E}">
        <p14:creationId xmlns:p14="http://schemas.microsoft.com/office/powerpoint/2010/main" val="2945203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3"/>
          <p:cNvSpPr>
            <a:spLocks noGrp="1"/>
          </p:cNvSpPr>
          <p:nvPr>
            <p:ph type="dt" sz="half" idx="10"/>
          </p:nvPr>
        </p:nvSpPr>
        <p:spPr/>
        <p:txBody>
          <a:bodyPr/>
          <a:lstStyle>
            <a:lvl1pPr>
              <a:defRPr/>
            </a:lvl1pPr>
          </a:lstStyle>
          <a:p>
            <a:pPr>
              <a:defRPr/>
            </a:pPr>
            <a:fld id="{F09D2E5C-E4D5-4D3F-A3F9-2CD0EFFF6C48}" type="datetimeFigureOut">
              <a:rPr lang="zh-TW" altLang="en-US"/>
              <a:pPr>
                <a:defRPr/>
              </a:pPr>
              <a:t>2020/11/26</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en-US" altLang="zh-TW"/>
          </a:p>
        </p:txBody>
      </p:sp>
      <p:sp>
        <p:nvSpPr>
          <p:cNvPr id="7" name="投影片編號版面配置區 5"/>
          <p:cNvSpPr>
            <a:spLocks noGrp="1"/>
          </p:cNvSpPr>
          <p:nvPr>
            <p:ph type="sldNum" sz="quarter" idx="12"/>
          </p:nvPr>
        </p:nvSpPr>
        <p:spPr/>
        <p:txBody>
          <a:bodyPr/>
          <a:lstStyle>
            <a:lvl1pPr>
              <a:defRPr/>
            </a:lvl1pPr>
          </a:lstStyle>
          <a:p>
            <a:pPr>
              <a:defRPr/>
            </a:pPr>
            <a:fld id="{9D6EB4EC-745C-4EA8-9C1E-03CA6DE7353C}" type="slidenum">
              <a:rPr lang="en-US" altLang="zh-TW"/>
              <a:pPr>
                <a:defRPr/>
              </a:pPr>
              <a:t>‹#›</a:t>
            </a:fld>
            <a:endParaRPr lang="en-US" altLang="zh-TW"/>
          </a:p>
        </p:txBody>
      </p:sp>
    </p:spTree>
    <p:extLst>
      <p:ext uri="{BB962C8B-B14F-4D97-AF65-F5344CB8AC3E}">
        <p14:creationId xmlns:p14="http://schemas.microsoft.com/office/powerpoint/2010/main" val="1009830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3"/>
          <p:cNvSpPr>
            <a:spLocks noGrp="1"/>
          </p:cNvSpPr>
          <p:nvPr>
            <p:ph type="dt" sz="half" idx="10"/>
          </p:nvPr>
        </p:nvSpPr>
        <p:spPr/>
        <p:txBody>
          <a:bodyPr/>
          <a:lstStyle>
            <a:lvl1pPr>
              <a:defRPr/>
            </a:lvl1pPr>
          </a:lstStyle>
          <a:p>
            <a:pPr>
              <a:defRPr/>
            </a:pPr>
            <a:fld id="{6D306D5D-D1FD-47E8-B3F0-A1F299CB9FC6}" type="datetimeFigureOut">
              <a:rPr lang="zh-TW" altLang="en-US"/>
              <a:pPr>
                <a:defRPr/>
              </a:pPr>
              <a:t>2020/11/26</a:t>
            </a:fld>
            <a:endParaRPr lang="en-US" altLang="zh-TW" dirty="0"/>
          </a:p>
        </p:txBody>
      </p:sp>
      <p:sp>
        <p:nvSpPr>
          <p:cNvPr id="8" name="頁尾版面配置區 4"/>
          <p:cNvSpPr>
            <a:spLocks noGrp="1"/>
          </p:cNvSpPr>
          <p:nvPr>
            <p:ph type="ftr" sz="quarter" idx="11"/>
          </p:nvPr>
        </p:nvSpPr>
        <p:spPr/>
        <p:txBody>
          <a:bodyPr/>
          <a:lstStyle>
            <a:lvl1pPr>
              <a:defRPr/>
            </a:lvl1pPr>
          </a:lstStyle>
          <a:p>
            <a:pPr>
              <a:defRPr/>
            </a:pPr>
            <a:endParaRPr lang="en-US" altLang="zh-TW"/>
          </a:p>
        </p:txBody>
      </p:sp>
      <p:sp>
        <p:nvSpPr>
          <p:cNvPr id="9" name="投影片編號版面配置區 5"/>
          <p:cNvSpPr>
            <a:spLocks noGrp="1"/>
          </p:cNvSpPr>
          <p:nvPr>
            <p:ph type="sldNum" sz="quarter" idx="12"/>
          </p:nvPr>
        </p:nvSpPr>
        <p:spPr/>
        <p:txBody>
          <a:bodyPr/>
          <a:lstStyle>
            <a:lvl1pPr>
              <a:defRPr/>
            </a:lvl1pPr>
          </a:lstStyle>
          <a:p>
            <a:pPr>
              <a:defRPr/>
            </a:pPr>
            <a:fld id="{75FC553C-52FE-4959-A096-1E44AAD28EEA}" type="slidenum">
              <a:rPr lang="en-US" altLang="zh-TW"/>
              <a:pPr>
                <a:defRPr/>
              </a:pPr>
              <a:t>‹#›</a:t>
            </a:fld>
            <a:endParaRPr lang="en-US" altLang="zh-TW"/>
          </a:p>
        </p:txBody>
      </p:sp>
    </p:spTree>
    <p:extLst>
      <p:ext uri="{BB962C8B-B14F-4D97-AF65-F5344CB8AC3E}">
        <p14:creationId xmlns:p14="http://schemas.microsoft.com/office/powerpoint/2010/main" val="3673503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3"/>
          <p:cNvSpPr>
            <a:spLocks noGrp="1"/>
          </p:cNvSpPr>
          <p:nvPr>
            <p:ph type="dt" sz="half" idx="10"/>
          </p:nvPr>
        </p:nvSpPr>
        <p:spPr/>
        <p:txBody>
          <a:bodyPr/>
          <a:lstStyle>
            <a:lvl1pPr>
              <a:defRPr/>
            </a:lvl1pPr>
          </a:lstStyle>
          <a:p>
            <a:pPr>
              <a:defRPr/>
            </a:pPr>
            <a:fld id="{5A219C4D-61B9-4D02-A088-FF03205F89C1}" type="datetimeFigureOut">
              <a:rPr lang="zh-TW" altLang="en-US"/>
              <a:pPr>
                <a:defRPr/>
              </a:pPr>
              <a:t>2020/11/26</a:t>
            </a:fld>
            <a:endParaRPr lang="en-US" altLang="zh-TW" dirty="0"/>
          </a:p>
        </p:txBody>
      </p:sp>
      <p:sp>
        <p:nvSpPr>
          <p:cNvPr id="4" name="頁尾版面配置區 4"/>
          <p:cNvSpPr>
            <a:spLocks noGrp="1"/>
          </p:cNvSpPr>
          <p:nvPr>
            <p:ph type="ftr" sz="quarter" idx="11"/>
          </p:nvPr>
        </p:nvSpPr>
        <p:spPr/>
        <p:txBody>
          <a:bodyPr/>
          <a:lstStyle>
            <a:lvl1pPr>
              <a:defRPr/>
            </a:lvl1pPr>
          </a:lstStyle>
          <a:p>
            <a:pPr>
              <a:defRPr/>
            </a:pPr>
            <a:endParaRPr lang="en-US" altLang="zh-TW"/>
          </a:p>
        </p:txBody>
      </p:sp>
      <p:sp>
        <p:nvSpPr>
          <p:cNvPr id="5" name="投影片編號版面配置區 5"/>
          <p:cNvSpPr>
            <a:spLocks noGrp="1"/>
          </p:cNvSpPr>
          <p:nvPr>
            <p:ph type="sldNum" sz="quarter" idx="12"/>
          </p:nvPr>
        </p:nvSpPr>
        <p:spPr/>
        <p:txBody>
          <a:bodyPr/>
          <a:lstStyle>
            <a:lvl1pPr>
              <a:defRPr/>
            </a:lvl1pPr>
          </a:lstStyle>
          <a:p>
            <a:pPr>
              <a:defRPr/>
            </a:pPr>
            <a:fld id="{CBBA7EB7-C39A-4038-BB13-D6D6A6EDD9DF}" type="slidenum">
              <a:rPr lang="en-US" altLang="zh-TW"/>
              <a:pPr>
                <a:defRPr/>
              </a:pPr>
              <a:t>‹#›</a:t>
            </a:fld>
            <a:endParaRPr lang="en-US" altLang="zh-TW"/>
          </a:p>
        </p:txBody>
      </p:sp>
    </p:spTree>
    <p:extLst>
      <p:ext uri="{BB962C8B-B14F-4D97-AF65-F5344CB8AC3E}">
        <p14:creationId xmlns:p14="http://schemas.microsoft.com/office/powerpoint/2010/main" val="1291047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32B6C8CA-E655-4DB9-A27F-FEF7D3F356F1}" type="datetimeFigureOut">
              <a:rPr lang="zh-TW" altLang="en-US"/>
              <a:pPr>
                <a:defRPr/>
              </a:pPr>
              <a:t>2020/11/26</a:t>
            </a:fld>
            <a:endParaRPr lang="en-US" altLang="zh-TW" dirty="0"/>
          </a:p>
        </p:txBody>
      </p:sp>
      <p:sp>
        <p:nvSpPr>
          <p:cNvPr id="3" name="頁尾版面配置區 4"/>
          <p:cNvSpPr>
            <a:spLocks noGrp="1"/>
          </p:cNvSpPr>
          <p:nvPr>
            <p:ph type="ftr" sz="quarter" idx="11"/>
          </p:nvPr>
        </p:nvSpPr>
        <p:spPr/>
        <p:txBody>
          <a:bodyPr/>
          <a:lstStyle>
            <a:lvl1pPr>
              <a:defRPr/>
            </a:lvl1pPr>
          </a:lstStyle>
          <a:p>
            <a:pPr>
              <a:defRPr/>
            </a:pPr>
            <a:endParaRPr lang="en-US" altLang="zh-TW"/>
          </a:p>
        </p:txBody>
      </p:sp>
      <p:sp>
        <p:nvSpPr>
          <p:cNvPr id="4" name="投影片編號版面配置區 5"/>
          <p:cNvSpPr>
            <a:spLocks noGrp="1"/>
          </p:cNvSpPr>
          <p:nvPr>
            <p:ph type="sldNum" sz="quarter" idx="12"/>
          </p:nvPr>
        </p:nvSpPr>
        <p:spPr/>
        <p:txBody>
          <a:bodyPr/>
          <a:lstStyle>
            <a:lvl1pPr>
              <a:defRPr/>
            </a:lvl1pPr>
          </a:lstStyle>
          <a:p>
            <a:pPr>
              <a:defRPr/>
            </a:pPr>
            <a:fld id="{6236EA62-51E3-4CD9-95E3-123F1659FA79}" type="slidenum">
              <a:rPr lang="en-US" altLang="zh-TW"/>
              <a:pPr>
                <a:defRPr/>
              </a:pPr>
              <a:t>‹#›</a:t>
            </a:fld>
            <a:endParaRPr lang="en-US" altLang="zh-TW"/>
          </a:p>
        </p:txBody>
      </p:sp>
    </p:spTree>
    <p:extLst>
      <p:ext uri="{BB962C8B-B14F-4D97-AF65-F5344CB8AC3E}">
        <p14:creationId xmlns:p14="http://schemas.microsoft.com/office/powerpoint/2010/main" val="2374006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D8079F61-3247-4E5A-B0E5-EB392AAF0071}" type="datetimeFigureOut">
              <a:rPr lang="zh-TW" altLang="en-US"/>
              <a:pPr>
                <a:defRPr/>
              </a:pPr>
              <a:t>2020/11/26</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en-US" altLang="zh-TW"/>
          </a:p>
        </p:txBody>
      </p:sp>
      <p:sp>
        <p:nvSpPr>
          <p:cNvPr id="7" name="投影片編號版面配置區 5"/>
          <p:cNvSpPr>
            <a:spLocks noGrp="1"/>
          </p:cNvSpPr>
          <p:nvPr>
            <p:ph type="sldNum" sz="quarter" idx="12"/>
          </p:nvPr>
        </p:nvSpPr>
        <p:spPr/>
        <p:txBody>
          <a:bodyPr/>
          <a:lstStyle>
            <a:lvl1pPr>
              <a:defRPr/>
            </a:lvl1pPr>
          </a:lstStyle>
          <a:p>
            <a:pPr>
              <a:defRPr/>
            </a:pPr>
            <a:fld id="{7667AC77-5102-4984-B232-5FB44627066E}" type="slidenum">
              <a:rPr lang="en-US" altLang="zh-TW"/>
              <a:pPr>
                <a:defRPr/>
              </a:pPr>
              <a:t>‹#›</a:t>
            </a:fld>
            <a:endParaRPr lang="en-US" altLang="zh-TW"/>
          </a:p>
        </p:txBody>
      </p:sp>
    </p:spTree>
    <p:extLst>
      <p:ext uri="{BB962C8B-B14F-4D97-AF65-F5344CB8AC3E}">
        <p14:creationId xmlns:p14="http://schemas.microsoft.com/office/powerpoint/2010/main" val="688607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21D78D06-39E4-4A47-A595-B49F32F16083}" type="datetimeFigureOut">
              <a:rPr lang="zh-TW" altLang="en-US"/>
              <a:pPr>
                <a:defRPr/>
              </a:pPr>
              <a:t>2020/11/26</a:t>
            </a:fld>
            <a:endParaRPr lang="en-US" altLang="zh-TW" dirty="0"/>
          </a:p>
        </p:txBody>
      </p:sp>
      <p:sp>
        <p:nvSpPr>
          <p:cNvPr id="6" name="頁尾版面配置區 4"/>
          <p:cNvSpPr>
            <a:spLocks noGrp="1"/>
          </p:cNvSpPr>
          <p:nvPr>
            <p:ph type="ftr" sz="quarter" idx="11"/>
          </p:nvPr>
        </p:nvSpPr>
        <p:spPr/>
        <p:txBody>
          <a:bodyPr/>
          <a:lstStyle>
            <a:lvl1pPr>
              <a:defRPr/>
            </a:lvl1pPr>
          </a:lstStyle>
          <a:p>
            <a:pPr>
              <a:defRPr/>
            </a:pPr>
            <a:endParaRPr lang="en-US" altLang="zh-TW"/>
          </a:p>
        </p:txBody>
      </p:sp>
      <p:sp>
        <p:nvSpPr>
          <p:cNvPr id="7" name="投影片編號版面配置區 5"/>
          <p:cNvSpPr>
            <a:spLocks noGrp="1"/>
          </p:cNvSpPr>
          <p:nvPr>
            <p:ph type="sldNum" sz="quarter" idx="12"/>
          </p:nvPr>
        </p:nvSpPr>
        <p:spPr/>
        <p:txBody>
          <a:bodyPr/>
          <a:lstStyle>
            <a:lvl1pPr>
              <a:defRPr/>
            </a:lvl1pPr>
          </a:lstStyle>
          <a:p>
            <a:pPr>
              <a:defRPr/>
            </a:pPr>
            <a:fld id="{C8EF01C7-10E1-454E-A8F5-26768E175E3D}" type="slidenum">
              <a:rPr lang="en-US" altLang="zh-TW"/>
              <a:pPr>
                <a:defRPr/>
              </a:pPr>
              <a:t>‹#›</a:t>
            </a:fld>
            <a:endParaRPr lang="en-US" altLang="zh-TW"/>
          </a:p>
        </p:txBody>
      </p:sp>
    </p:spTree>
    <p:extLst>
      <p:ext uri="{BB962C8B-B14F-4D97-AF65-F5344CB8AC3E}">
        <p14:creationId xmlns:p14="http://schemas.microsoft.com/office/powerpoint/2010/main" val="4017408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defRPr>
            </a:lvl1pPr>
          </a:lstStyle>
          <a:p>
            <a:pPr>
              <a:defRPr/>
            </a:pPr>
            <a:fld id="{45649BEC-66E5-46BF-909B-EE9E36122058}" type="datetimeFigureOut">
              <a:rPr lang="zh-TW" altLang="en-US"/>
              <a:pPr>
                <a:defRPr/>
              </a:pPr>
              <a:t>2020/11/26</a:t>
            </a:fld>
            <a:endParaRPr lang="en-US" altLang="zh-TW" dirty="0"/>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defRPr>
            </a:lvl1pPr>
          </a:lstStyle>
          <a:p>
            <a:pPr>
              <a:defRPr/>
            </a:pPr>
            <a:endParaRPr lang="en-US" altLang="zh-TW"/>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064B62D5-8033-406D-9C2F-653A14BC93BF}"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709"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B047AE-4A44-4791-BC1E-59A3C5AC3DB5}" type="datetimeFigureOut">
              <a:rPr lang="zh-TW" altLang="en-US" smtClean="0"/>
              <a:t>2020/11/26</a:t>
            </a:fld>
            <a:endParaRPr lang="zh-TW" altLang="en-US"/>
          </a:p>
        </p:txBody>
      </p:sp>
      <p:sp>
        <p:nvSpPr>
          <p:cNvPr id="5" name="頁尾版面配置區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5B5548-C976-45B0-A3CD-6CBB2D4AA58D}" type="slidenum">
              <a:rPr lang="zh-TW" altLang="en-US" smtClean="0"/>
              <a:t>‹#›</a:t>
            </a:fld>
            <a:endParaRPr lang="zh-TW" altLang="en-US"/>
          </a:p>
        </p:txBody>
      </p:sp>
    </p:spTree>
    <p:extLst>
      <p:ext uri="{BB962C8B-B14F-4D97-AF65-F5344CB8AC3E}">
        <p14:creationId xmlns:p14="http://schemas.microsoft.com/office/powerpoint/2010/main" val="1348023481"/>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6.xml"/><Relationship Id="rId4"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5" Type="http://schemas.openxmlformats.org/officeDocument/2006/relationships/image" Target="../media/image22.jpg"/><Relationship Id="rId4" Type="http://schemas.openxmlformats.org/officeDocument/2006/relationships/image" Target="../media/image21.jpg"/></Relationships>
</file>

<file path=ppt/slides/_rels/slide3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3.png"/><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2.jpg"/></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5.png"/><Relationship Id="rId1" Type="http://schemas.openxmlformats.org/officeDocument/2006/relationships/slideLayout" Target="../slideLayouts/slideLayout6.xml"/><Relationship Id="rId5" Type="http://schemas.openxmlformats.org/officeDocument/2006/relationships/image" Target="../media/image22.jpg"/><Relationship Id="rId4" Type="http://schemas.openxmlformats.org/officeDocument/2006/relationships/image" Target="../media/image21.jpg"/></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8.png"/><Relationship Id="rId1" Type="http://schemas.openxmlformats.org/officeDocument/2006/relationships/slideLayout" Target="../slideLayouts/slideLayout6.xml"/><Relationship Id="rId4" Type="http://schemas.openxmlformats.org/officeDocument/2006/relationships/image" Target="../media/image29.jpg"/></Relationships>
</file>

<file path=ppt/slides/_rels/slide3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30.png"/><Relationship Id="rId1" Type="http://schemas.openxmlformats.org/officeDocument/2006/relationships/slideLayout" Target="../slideLayouts/slideLayout6.xml"/><Relationship Id="rId4" Type="http://schemas.openxmlformats.org/officeDocument/2006/relationships/image" Target="../media/image2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31.png"/><Relationship Id="rId1" Type="http://schemas.openxmlformats.org/officeDocument/2006/relationships/slideLayout" Target="../slideLayouts/slideLayout6.xml"/><Relationship Id="rId4" Type="http://schemas.openxmlformats.org/officeDocument/2006/relationships/image" Target="../media/image29.jpg"/></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22.jpg"/></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34.png"/><Relationship Id="rId1" Type="http://schemas.openxmlformats.org/officeDocument/2006/relationships/slideLayout" Target="../slideLayouts/slideLayout6.xml"/><Relationship Id="rId4" Type="http://schemas.openxmlformats.org/officeDocument/2006/relationships/image" Target="../media/image29.jpg"/></Relationships>
</file>

<file path=ppt/slides/_rels/slide4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35.png"/><Relationship Id="rId1" Type="http://schemas.openxmlformats.org/officeDocument/2006/relationships/slideLayout" Target="../slideLayouts/slideLayout6.xml"/><Relationship Id="rId4" Type="http://schemas.openxmlformats.org/officeDocument/2006/relationships/image" Target="../media/image29.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6.xml"/><Relationship Id="rId4" Type="http://schemas.openxmlformats.org/officeDocument/2006/relationships/image" Target="../media/image38.jpg"/></Relationships>
</file>

<file path=ppt/slides/_rels/slide4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4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36.jpg"/><Relationship Id="rId1" Type="http://schemas.openxmlformats.org/officeDocument/2006/relationships/slideLayout" Target="../slideLayouts/slideLayout6.xml"/><Relationship Id="rId4" Type="http://schemas.openxmlformats.org/officeDocument/2006/relationships/image" Target="../media/image43.jpg"/></Relationships>
</file>

<file path=ppt/slides/_rels/slide49.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19" Type="http://schemas.openxmlformats.org/officeDocument/2006/relationships/diagramQuickStyle" Target="../diagrams/quickStyle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 Id="rId22"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 Id="rId5" Type="http://schemas.openxmlformats.org/officeDocument/2006/relationships/image" Target="../media/image50.png"/><Relationship Id="rId4" Type="http://schemas.openxmlformats.org/officeDocument/2006/relationships/image" Target="../media/image49.png"/></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mailto:ying102826@tmu.edu.tw" TargetMode="Externa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g"/><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7" name="標題 1"/>
          <p:cNvSpPr>
            <a:spLocks noGrp="1"/>
          </p:cNvSpPr>
          <p:nvPr>
            <p:ph type="ctrTitle"/>
          </p:nvPr>
        </p:nvSpPr>
        <p:spPr>
          <a:xfrm>
            <a:off x="1259632" y="1628800"/>
            <a:ext cx="6696347" cy="1584176"/>
          </a:xfrm>
        </p:spPr>
        <p:txBody>
          <a:bodyPr/>
          <a:lstStyle/>
          <a:p>
            <a:r>
              <a:rPr lang="zh-TW" altLang="zh-TW" sz="3800" b="1" dirty="0">
                <a:latin typeface="微軟正黑體" panose="020B0604030504040204" pitchFamily="34" charset="-120"/>
                <a:ea typeface="微軟正黑體" panose="020B0604030504040204" pitchFamily="34" charset="-120"/>
              </a:rPr>
              <a:t>驗收作業及財物保管業務宣導</a:t>
            </a:r>
            <a:endParaRPr lang="zh-TW" altLang="en-US" sz="3800" b="1" dirty="0">
              <a:latin typeface="微軟正黑體" panose="020B0604030504040204" pitchFamily="34" charset="-120"/>
              <a:ea typeface="微軟正黑體" panose="020B0604030504040204" pitchFamily="34" charset="-120"/>
            </a:endParaRPr>
          </a:p>
        </p:txBody>
      </p:sp>
      <p:sp>
        <p:nvSpPr>
          <p:cNvPr id="8" name="副標題 2"/>
          <p:cNvSpPr>
            <a:spLocks noGrp="1"/>
          </p:cNvSpPr>
          <p:nvPr>
            <p:ph type="subTitle" idx="1"/>
          </p:nvPr>
        </p:nvSpPr>
        <p:spPr>
          <a:xfrm>
            <a:off x="1979712" y="4077072"/>
            <a:ext cx="4788334" cy="1400027"/>
          </a:xfrm>
        </p:spPr>
        <p:txBody>
          <a:bodyPr/>
          <a:lstStyle/>
          <a:p>
            <a:r>
              <a:rPr lang="zh-TW" altLang="en-US" sz="2800" dirty="0">
                <a:solidFill>
                  <a:schemeClr val="tx1"/>
                </a:solidFill>
                <a:latin typeface="微軟正黑體" panose="020B0604030504040204" pitchFamily="34" charset="-120"/>
                <a:ea typeface="微軟正黑體" panose="020B0604030504040204" pitchFamily="34" charset="-120"/>
              </a:rPr>
              <a:t>保管組  </a:t>
            </a:r>
            <a:r>
              <a:rPr lang="zh-TW" altLang="zh-TW" sz="2800" dirty="0">
                <a:solidFill>
                  <a:schemeClr val="tx1"/>
                </a:solidFill>
                <a:latin typeface="微軟正黑體" panose="020B0604030504040204" pitchFamily="34" charset="-120"/>
                <a:ea typeface="微軟正黑體" panose="020B0604030504040204" pitchFamily="34" charset="-120"/>
              </a:rPr>
              <a:t>趙容旋組長</a:t>
            </a:r>
            <a:endParaRPr lang="zh-TW" altLang="en-US" sz="2800" dirty="0">
              <a:solidFill>
                <a:schemeClr val="tx1"/>
              </a:solidFill>
              <a:latin typeface="微軟正黑體" panose="020B0604030504040204" pitchFamily="34" charset="-120"/>
              <a:ea typeface="微軟正黑體" panose="020B0604030504040204" pitchFamily="34" charset="-120"/>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sz="4000" b="1" dirty="0">
                <a:latin typeface="微軟正黑體" panose="020B0604030504040204" pitchFamily="34" charset="-120"/>
                <a:ea typeface="微軟正黑體" panose="020B0604030504040204" pitchFamily="34" charset="-120"/>
              </a:rPr>
              <a:t>正確範例</a:t>
            </a:r>
          </a:p>
        </p:txBody>
      </p:sp>
      <p:sp>
        <p:nvSpPr>
          <p:cNvPr id="5" name="矩形 4"/>
          <p:cNvSpPr/>
          <p:nvPr/>
        </p:nvSpPr>
        <p:spPr>
          <a:xfrm>
            <a:off x="5004048" y="3717032"/>
            <a:ext cx="360040"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5" name="圖片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1284460"/>
            <a:ext cx="6048672" cy="5153175"/>
          </a:xfrm>
          <a:prstGeom prst="rect">
            <a:avLst/>
          </a:prstGeom>
        </p:spPr>
      </p:pic>
      <p:sp>
        <p:nvSpPr>
          <p:cNvPr id="16" name="圓角矩形 15"/>
          <p:cNvSpPr/>
          <p:nvPr/>
        </p:nvSpPr>
        <p:spPr>
          <a:xfrm>
            <a:off x="2267744" y="1484784"/>
            <a:ext cx="1512168" cy="216024"/>
          </a:xfrm>
          <a:prstGeom prst="roundRect">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圓角矩形 16"/>
          <p:cNvSpPr/>
          <p:nvPr/>
        </p:nvSpPr>
        <p:spPr>
          <a:xfrm>
            <a:off x="1489004" y="5517231"/>
            <a:ext cx="6035324" cy="920403"/>
          </a:xfrm>
          <a:prstGeom prst="roundRect">
            <a:avLst/>
          </a:pr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39246335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39750" y="1206500"/>
            <a:ext cx="8353425" cy="584775"/>
          </a:xfrm>
          <a:prstGeom prst="rect">
            <a:avLst/>
          </a:prstGeom>
        </p:spPr>
        <p:txBody>
          <a:bodyPr>
            <a:spAutoFit/>
          </a:bodyPr>
          <a:lstStyle/>
          <a:p>
            <a:pPr eaLnBrk="0" fontAlgn="base" hangingPunct="0">
              <a:spcBef>
                <a:spcPct val="0"/>
              </a:spcBef>
              <a:spcAft>
                <a:spcPct val="0"/>
              </a:spcAft>
              <a:defRPr/>
            </a:pPr>
            <a:r>
              <a:rPr lang="en-US" altLang="zh-TW" sz="1600" b="1" dirty="0">
                <a:solidFill>
                  <a:srgbClr val="FF0000"/>
                </a:solidFill>
                <a:cs typeface="Arial" charset="0"/>
              </a:rPr>
              <a:t/>
            </a:r>
            <a:br>
              <a:rPr lang="en-US" altLang="zh-TW" sz="1600" b="1" dirty="0">
                <a:solidFill>
                  <a:srgbClr val="FF0000"/>
                </a:solidFill>
                <a:cs typeface="Arial" charset="0"/>
              </a:rPr>
            </a:br>
            <a:endParaRPr lang="en-US" altLang="zh-TW" sz="1600" b="1" dirty="0">
              <a:solidFill>
                <a:srgbClr val="FF0000"/>
              </a:solidFill>
              <a:cs typeface="Arial" charset="0"/>
            </a:endParaRPr>
          </a:p>
        </p:txBody>
      </p:sp>
      <p:sp>
        <p:nvSpPr>
          <p:cNvPr id="5" name="標題 1"/>
          <p:cNvSpPr txBox="1">
            <a:spLocks/>
          </p:cNvSpPr>
          <p:nvPr/>
        </p:nvSpPr>
        <p:spPr bwMode="auto">
          <a:xfrm>
            <a:off x="323528" y="620489"/>
            <a:ext cx="8425184" cy="576263"/>
          </a:xfrm>
          <a:prstGeom prst="rect">
            <a:avLst/>
          </a:prstGeom>
          <a:noFill/>
          <a:ln>
            <a:noFill/>
          </a:ln>
          <a:extLst/>
        </p:spPr>
        <p:txBody>
          <a:bodyPr anchor="b"/>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ea typeface="標楷體" pitchFamily="65" charset="-120"/>
              </a:defRPr>
            </a:lvl2pPr>
            <a:lvl3pPr algn="l" rtl="0" eaLnBrk="0" fontAlgn="base" hangingPunct="0">
              <a:spcBef>
                <a:spcPct val="0"/>
              </a:spcBef>
              <a:spcAft>
                <a:spcPct val="0"/>
              </a:spcAft>
              <a:defRPr sz="4000" b="1">
                <a:solidFill>
                  <a:schemeClr val="tx2"/>
                </a:solidFill>
                <a:latin typeface="Arial" charset="0"/>
                <a:ea typeface="標楷體" pitchFamily="65" charset="-120"/>
              </a:defRPr>
            </a:lvl3pPr>
            <a:lvl4pPr algn="l" rtl="0" eaLnBrk="0" fontAlgn="base" hangingPunct="0">
              <a:spcBef>
                <a:spcPct val="0"/>
              </a:spcBef>
              <a:spcAft>
                <a:spcPct val="0"/>
              </a:spcAft>
              <a:defRPr sz="4000" b="1">
                <a:solidFill>
                  <a:schemeClr val="tx2"/>
                </a:solidFill>
                <a:latin typeface="Arial" charset="0"/>
                <a:ea typeface="標楷體" pitchFamily="65" charset="-120"/>
              </a:defRPr>
            </a:lvl4pPr>
            <a:lvl5pPr algn="l" rtl="0" eaLnBrk="0" fontAlgn="base" hangingPunct="0">
              <a:spcBef>
                <a:spcPct val="0"/>
              </a:spcBef>
              <a:spcAft>
                <a:spcPct val="0"/>
              </a:spcAft>
              <a:defRPr sz="4000" b="1">
                <a:solidFill>
                  <a:schemeClr val="tx2"/>
                </a:solidFill>
                <a:latin typeface="Arial" charset="0"/>
                <a:ea typeface="標楷體" pitchFamily="65" charset="-120"/>
              </a:defRPr>
            </a:lvl5pPr>
            <a:lvl6pPr marL="457200" algn="l" rtl="0" fontAlgn="base">
              <a:spcBef>
                <a:spcPct val="0"/>
              </a:spcBef>
              <a:spcAft>
                <a:spcPct val="0"/>
              </a:spcAft>
              <a:defRPr sz="4000" b="1">
                <a:solidFill>
                  <a:schemeClr val="tx2"/>
                </a:solidFill>
                <a:latin typeface="Arial" charset="0"/>
                <a:ea typeface="標楷體" pitchFamily="65" charset="-120"/>
              </a:defRPr>
            </a:lvl6pPr>
            <a:lvl7pPr marL="914400" algn="l" rtl="0" fontAlgn="base">
              <a:spcBef>
                <a:spcPct val="0"/>
              </a:spcBef>
              <a:spcAft>
                <a:spcPct val="0"/>
              </a:spcAft>
              <a:defRPr sz="4000" b="1">
                <a:solidFill>
                  <a:schemeClr val="tx2"/>
                </a:solidFill>
                <a:latin typeface="Arial" charset="0"/>
                <a:ea typeface="標楷體" pitchFamily="65" charset="-120"/>
              </a:defRPr>
            </a:lvl7pPr>
            <a:lvl8pPr marL="1371600" algn="l" rtl="0" fontAlgn="base">
              <a:spcBef>
                <a:spcPct val="0"/>
              </a:spcBef>
              <a:spcAft>
                <a:spcPct val="0"/>
              </a:spcAft>
              <a:defRPr sz="4000" b="1">
                <a:solidFill>
                  <a:schemeClr val="tx2"/>
                </a:solidFill>
                <a:latin typeface="Arial" charset="0"/>
                <a:ea typeface="標楷體" pitchFamily="65" charset="-120"/>
              </a:defRPr>
            </a:lvl8pPr>
            <a:lvl9pPr marL="1828800" algn="l" rtl="0" fontAlgn="base">
              <a:spcBef>
                <a:spcPct val="0"/>
              </a:spcBef>
              <a:spcAft>
                <a:spcPct val="0"/>
              </a:spcAft>
              <a:defRPr sz="4000" b="1">
                <a:solidFill>
                  <a:schemeClr val="tx2"/>
                </a:solidFill>
                <a:latin typeface="Arial" charset="0"/>
                <a:ea typeface="標楷體" pitchFamily="65" charset="-120"/>
              </a:defRPr>
            </a:lvl9pPr>
          </a:lstStyle>
          <a:p>
            <a:pPr>
              <a:defRPr/>
            </a:pPr>
            <a:r>
              <a:rPr lang="zh-TW" altLang="en-US" sz="4400" kern="0" dirty="0">
                <a:solidFill>
                  <a:srgbClr val="FF0000"/>
                </a:solidFill>
                <a:latin typeface="標楷體" panose="03000509000000000000" pitchFamily="65" charset="-120"/>
                <a:ea typeface="標楷體" panose="03000509000000000000" pitchFamily="65" charset="-120"/>
              </a:rPr>
              <a:t>驗收</a:t>
            </a:r>
            <a:r>
              <a:rPr lang="zh-TW" altLang="en-US" sz="4400" kern="0" dirty="0">
                <a:solidFill>
                  <a:srgbClr val="401D00"/>
                </a:solidFill>
                <a:latin typeface="標楷體" panose="03000509000000000000" pitchFamily="65" charset="-120"/>
                <a:ea typeface="標楷體" panose="03000509000000000000" pitchFamily="65" charset="-120"/>
              </a:rPr>
              <a:t>佐證資料</a:t>
            </a:r>
          </a:p>
        </p:txBody>
      </p:sp>
      <p:sp>
        <p:nvSpPr>
          <p:cNvPr id="6" name="投影片編號版面配置區 5"/>
          <p:cNvSpPr>
            <a:spLocks noGrp="1"/>
          </p:cNvSpPr>
          <p:nvPr>
            <p:ph type="sldNum" sz="quarter" idx="12"/>
          </p:nvPr>
        </p:nvSpPr>
        <p:spPr/>
        <p:txBody>
          <a:bodyPr/>
          <a:lstStyle/>
          <a:p>
            <a:fld id="{7A643748-EA64-4C66-B8B9-205DE386B7BC}" type="slidenum">
              <a:rPr lang="zh-TW" altLang="en-US" smtClean="0"/>
              <a:t>11</a:t>
            </a:fld>
            <a:endParaRPr lang="zh-TW" altLang="en-US"/>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1948" y="1206500"/>
            <a:ext cx="7668344" cy="5630331"/>
          </a:xfrm>
          <a:prstGeom prst="rect">
            <a:avLst/>
          </a:prstGeom>
        </p:spPr>
      </p:pic>
    </p:spTree>
    <p:extLst>
      <p:ext uri="{BB962C8B-B14F-4D97-AF65-F5344CB8AC3E}">
        <p14:creationId xmlns:p14="http://schemas.microsoft.com/office/powerpoint/2010/main" val="307306742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l="2806" t="184" r="3302"/>
          <a:stretch/>
        </p:blipFill>
        <p:spPr bwMode="auto">
          <a:xfrm>
            <a:off x="4716016" y="1340769"/>
            <a:ext cx="4206816" cy="5367318"/>
          </a:xfrm>
          <a:prstGeom prst="rect">
            <a:avLst/>
          </a:prstGeom>
          <a:noFill/>
          <a:ln w="9525">
            <a:noFill/>
            <a:miter lim="800000"/>
            <a:headEnd/>
            <a:tailEnd/>
          </a:ln>
        </p:spPr>
      </p:pic>
      <p:sp>
        <p:nvSpPr>
          <p:cNvPr id="7" name="標題 1"/>
          <p:cNvSpPr txBox="1">
            <a:spLocks/>
          </p:cNvSpPr>
          <p:nvPr/>
        </p:nvSpPr>
        <p:spPr bwMode="auto">
          <a:xfrm>
            <a:off x="323528" y="620489"/>
            <a:ext cx="8425184" cy="576263"/>
          </a:xfrm>
          <a:prstGeom prst="rect">
            <a:avLst/>
          </a:prstGeom>
          <a:noFill/>
          <a:ln>
            <a:noFill/>
          </a:ln>
          <a:extLst/>
        </p:spPr>
        <p:txBody>
          <a:bodyPr anchor="b"/>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ea typeface="標楷體" pitchFamily="65" charset="-120"/>
              </a:defRPr>
            </a:lvl2pPr>
            <a:lvl3pPr algn="l" rtl="0" eaLnBrk="0" fontAlgn="base" hangingPunct="0">
              <a:spcBef>
                <a:spcPct val="0"/>
              </a:spcBef>
              <a:spcAft>
                <a:spcPct val="0"/>
              </a:spcAft>
              <a:defRPr sz="4000" b="1">
                <a:solidFill>
                  <a:schemeClr val="tx2"/>
                </a:solidFill>
                <a:latin typeface="Arial" charset="0"/>
                <a:ea typeface="標楷體" pitchFamily="65" charset="-120"/>
              </a:defRPr>
            </a:lvl3pPr>
            <a:lvl4pPr algn="l" rtl="0" eaLnBrk="0" fontAlgn="base" hangingPunct="0">
              <a:spcBef>
                <a:spcPct val="0"/>
              </a:spcBef>
              <a:spcAft>
                <a:spcPct val="0"/>
              </a:spcAft>
              <a:defRPr sz="4000" b="1">
                <a:solidFill>
                  <a:schemeClr val="tx2"/>
                </a:solidFill>
                <a:latin typeface="Arial" charset="0"/>
                <a:ea typeface="標楷體" pitchFamily="65" charset="-120"/>
              </a:defRPr>
            </a:lvl4pPr>
            <a:lvl5pPr algn="l" rtl="0" eaLnBrk="0" fontAlgn="base" hangingPunct="0">
              <a:spcBef>
                <a:spcPct val="0"/>
              </a:spcBef>
              <a:spcAft>
                <a:spcPct val="0"/>
              </a:spcAft>
              <a:defRPr sz="4000" b="1">
                <a:solidFill>
                  <a:schemeClr val="tx2"/>
                </a:solidFill>
                <a:latin typeface="Arial" charset="0"/>
                <a:ea typeface="標楷體" pitchFamily="65" charset="-120"/>
              </a:defRPr>
            </a:lvl5pPr>
            <a:lvl6pPr marL="457200" algn="l" rtl="0" fontAlgn="base">
              <a:spcBef>
                <a:spcPct val="0"/>
              </a:spcBef>
              <a:spcAft>
                <a:spcPct val="0"/>
              </a:spcAft>
              <a:defRPr sz="4000" b="1">
                <a:solidFill>
                  <a:schemeClr val="tx2"/>
                </a:solidFill>
                <a:latin typeface="Arial" charset="0"/>
                <a:ea typeface="標楷體" pitchFamily="65" charset="-120"/>
              </a:defRPr>
            </a:lvl6pPr>
            <a:lvl7pPr marL="914400" algn="l" rtl="0" fontAlgn="base">
              <a:spcBef>
                <a:spcPct val="0"/>
              </a:spcBef>
              <a:spcAft>
                <a:spcPct val="0"/>
              </a:spcAft>
              <a:defRPr sz="4000" b="1">
                <a:solidFill>
                  <a:schemeClr val="tx2"/>
                </a:solidFill>
                <a:latin typeface="Arial" charset="0"/>
                <a:ea typeface="標楷體" pitchFamily="65" charset="-120"/>
              </a:defRPr>
            </a:lvl7pPr>
            <a:lvl8pPr marL="1371600" algn="l" rtl="0" fontAlgn="base">
              <a:spcBef>
                <a:spcPct val="0"/>
              </a:spcBef>
              <a:spcAft>
                <a:spcPct val="0"/>
              </a:spcAft>
              <a:defRPr sz="4000" b="1">
                <a:solidFill>
                  <a:schemeClr val="tx2"/>
                </a:solidFill>
                <a:latin typeface="Arial" charset="0"/>
                <a:ea typeface="標楷體" pitchFamily="65" charset="-120"/>
              </a:defRPr>
            </a:lvl8pPr>
            <a:lvl9pPr marL="1828800" algn="l" rtl="0" fontAlgn="base">
              <a:spcBef>
                <a:spcPct val="0"/>
              </a:spcBef>
              <a:spcAft>
                <a:spcPct val="0"/>
              </a:spcAft>
              <a:defRPr sz="4000" b="1">
                <a:solidFill>
                  <a:schemeClr val="tx2"/>
                </a:solidFill>
                <a:latin typeface="Arial" charset="0"/>
                <a:ea typeface="標楷體" pitchFamily="65" charset="-120"/>
              </a:defRPr>
            </a:lvl9pPr>
          </a:lstStyle>
          <a:p>
            <a:pPr>
              <a:defRPr/>
            </a:pPr>
            <a:r>
              <a:rPr lang="zh-TW" altLang="en-US" kern="0" dirty="0">
                <a:solidFill>
                  <a:srgbClr val="FF0000"/>
                </a:solidFill>
                <a:latin typeface="微軟正黑體" panose="020B0604030504040204" pitchFamily="34" charset="-120"/>
                <a:ea typeface="微軟正黑體" panose="020B0604030504040204" pitchFamily="34" charset="-120"/>
              </a:rPr>
              <a:t>驗收</a:t>
            </a:r>
            <a:r>
              <a:rPr lang="zh-TW" altLang="en-US" kern="0" dirty="0">
                <a:solidFill>
                  <a:srgbClr val="401D00"/>
                </a:solidFill>
                <a:latin typeface="微軟正黑體" panose="020B0604030504040204" pitchFamily="34" charset="-120"/>
                <a:ea typeface="微軟正黑體" panose="020B0604030504040204" pitchFamily="34" charset="-120"/>
              </a:rPr>
              <a:t>佐證資料</a:t>
            </a:r>
          </a:p>
        </p:txBody>
      </p:sp>
      <p:sp>
        <p:nvSpPr>
          <p:cNvPr id="5" name="投影片編號版面配置區 4"/>
          <p:cNvSpPr>
            <a:spLocks noGrp="1"/>
          </p:cNvSpPr>
          <p:nvPr>
            <p:ph type="sldNum" sz="quarter" idx="12"/>
          </p:nvPr>
        </p:nvSpPr>
        <p:spPr/>
        <p:txBody>
          <a:bodyPr/>
          <a:lstStyle/>
          <a:p>
            <a:fld id="{7A643748-EA64-4C66-B8B9-205DE386B7BC}" type="slidenum">
              <a:rPr lang="zh-TW" altLang="en-US" smtClean="0"/>
              <a:t>12</a:t>
            </a:fld>
            <a:endParaRPr lang="zh-TW" altLang="en-US"/>
          </a:p>
        </p:txBody>
      </p:sp>
      <p:pic>
        <p:nvPicPr>
          <p:cNvPr id="2" name="圖片 1">
            <a:extLst>
              <a:ext uri="{FF2B5EF4-FFF2-40B4-BE49-F238E27FC236}">
                <a16:creationId xmlns:a16="http://schemas.microsoft.com/office/drawing/2014/main" id="{53A3A794-EB54-4EF6-BD2E-E52E714EB96E}"/>
              </a:ext>
            </a:extLst>
          </p:cNvPr>
          <p:cNvPicPr>
            <a:picLocks noChangeAspect="1"/>
          </p:cNvPicPr>
          <p:nvPr/>
        </p:nvPicPr>
        <p:blipFill>
          <a:blip r:embed="rId3"/>
          <a:stretch>
            <a:fillRect/>
          </a:stretch>
        </p:blipFill>
        <p:spPr>
          <a:xfrm>
            <a:off x="251464" y="1271295"/>
            <a:ext cx="4206816" cy="5450180"/>
          </a:xfrm>
          <a:prstGeom prst="rect">
            <a:avLst/>
          </a:prstGeom>
        </p:spPr>
      </p:pic>
    </p:spTree>
    <p:extLst>
      <p:ext uri="{BB962C8B-B14F-4D97-AF65-F5344CB8AC3E}">
        <p14:creationId xmlns:p14="http://schemas.microsoft.com/office/powerpoint/2010/main" val="53945591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23" y="3068960"/>
            <a:ext cx="7886700" cy="2852737"/>
          </a:xfrm>
        </p:spPr>
        <p:txBody>
          <a:bodyPr/>
          <a:lstStyle/>
          <a:p>
            <a:pPr algn="ctr"/>
            <a:r>
              <a:rPr lang="zh-TW" altLang="en-US" sz="4400" b="1" dirty="0">
                <a:solidFill>
                  <a:srgbClr val="401D00"/>
                </a:solidFill>
                <a:latin typeface="微軟正黑體" panose="020B0604030504040204" pitchFamily="34" charset="-120"/>
                <a:ea typeface="微軟正黑體" panose="020B0604030504040204" pitchFamily="34" charset="-120"/>
              </a:rPr>
              <a:t>二、財產管理作業</a:t>
            </a:r>
          </a:p>
        </p:txBody>
      </p:sp>
      <p:sp>
        <p:nvSpPr>
          <p:cNvPr id="4" name="投影片編號版面配置區 3"/>
          <p:cNvSpPr>
            <a:spLocks noGrp="1"/>
          </p:cNvSpPr>
          <p:nvPr>
            <p:ph type="sldNum" sz="quarter" idx="12"/>
          </p:nvPr>
        </p:nvSpPr>
        <p:spPr/>
        <p:txBody>
          <a:bodyPr/>
          <a:lstStyle/>
          <a:p>
            <a:fld id="{7A643748-EA64-4C66-B8B9-205DE386B7BC}" type="slidenum">
              <a:rPr lang="zh-TW" altLang="en-US" smtClean="0"/>
              <a:t>13</a:t>
            </a:fld>
            <a:endParaRPr lang="zh-TW" altLang="en-US"/>
          </a:p>
        </p:txBody>
      </p:sp>
    </p:spTree>
    <p:extLst>
      <p:ext uri="{BB962C8B-B14F-4D97-AF65-F5344CB8AC3E}">
        <p14:creationId xmlns:p14="http://schemas.microsoft.com/office/powerpoint/2010/main" val="372335746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marL="0" indent="0" algn="l">
              <a:buNone/>
            </a:pPr>
            <a:r>
              <a:rPr lang="zh-TW" altLang="en-US" sz="4000" b="1" kern="0" dirty="0">
                <a:solidFill>
                  <a:srgbClr val="FF0000"/>
                </a:solidFill>
                <a:latin typeface="微軟正黑體" panose="020B0604030504040204" pitchFamily="34" charset="-120"/>
                <a:ea typeface="微軟正黑體" panose="020B0604030504040204" pitchFamily="34" charset="-120"/>
              </a:rPr>
              <a:t>財產</a:t>
            </a:r>
            <a:r>
              <a:rPr lang="zh-TW" altLang="en-US" kern="0" dirty="0">
                <a:solidFill>
                  <a:srgbClr val="401D00"/>
                </a:solidFill>
                <a:latin typeface="微軟正黑體" panose="020B0604030504040204" pitchFamily="34" charset="-120"/>
                <a:ea typeface="微軟正黑體" panose="020B0604030504040204" pitchFamily="34" charset="-120"/>
              </a:rPr>
              <a:t> </a:t>
            </a:r>
            <a:r>
              <a:rPr lang="en-US" altLang="zh-TW" sz="3000" dirty="0">
                <a:solidFill>
                  <a:srgbClr val="401D00"/>
                </a:solidFill>
                <a:latin typeface="微軟正黑體" panose="020B0604030504040204" pitchFamily="34" charset="-120"/>
                <a:ea typeface="微軟正黑體" panose="020B0604030504040204" pitchFamily="34" charset="-120"/>
              </a:rPr>
              <a:t>(</a:t>
            </a:r>
            <a:r>
              <a:rPr lang="zh-TW" altLang="en-US" sz="3000" dirty="0">
                <a:solidFill>
                  <a:srgbClr val="401D00"/>
                </a:solidFill>
                <a:latin typeface="微軟正黑體" panose="020B0604030504040204" pitchFamily="34" charset="-120"/>
                <a:ea typeface="微軟正黑體" panose="020B0604030504040204" pitchFamily="34" charset="-120"/>
              </a:rPr>
              <a:t>需使用</a:t>
            </a:r>
            <a:r>
              <a:rPr lang="zh-TW" altLang="en-US" sz="3000" u="sng" dirty="0">
                <a:solidFill>
                  <a:srgbClr val="0000FF"/>
                </a:solidFill>
                <a:latin typeface="微軟正黑體" panose="020B0604030504040204" pitchFamily="34" charset="-120"/>
                <a:ea typeface="微軟正黑體" panose="020B0604030504040204" pitchFamily="34" charset="-120"/>
              </a:rPr>
              <a:t>資本門預算</a:t>
            </a:r>
            <a:r>
              <a:rPr lang="en-US" altLang="zh-TW" sz="3000" dirty="0">
                <a:solidFill>
                  <a:srgbClr val="401D00"/>
                </a:solidFill>
                <a:latin typeface="微軟正黑體" panose="020B0604030504040204" pitchFamily="34" charset="-120"/>
                <a:ea typeface="微軟正黑體" panose="020B0604030504040204" pitchFamily="34" charset="-120"/>
              </a:rPr>
              <a:t>)</a:t>
            </a:r>
          </a:p>
        </p:txBody>
      </p:sp>
      <p:sp>
        <p:nvSpPr>
          <p:cNvPr id="3" name="內容版面配置區 2"/>
          <p:cNvSpPr>
            <a:spLocks noGrp="1"/>
          </p:cNvSpPr>
          <p:nvPr>
            <p:ph idx="1"/>
          </p:nvPr>
        </p:nvSpPr>
        <p:spPr>
          <a:xfrm>
            <a:off x="438055" y="1196752"/>
            <a:ext cx="8229600" cy="4525963"/>
          </a:xfrm>
        </p:spPr>
        <p:txBody>
          <a:bodyPr/>
          <a:lstStyle/>
          <a:p>
            <a:pPr>
              <a:lnSpc>
                <a:spcPts val="3000"/>
              </a:lnSpc>
              <a:buFont typeface="Wingdings" panose="05000000000000000000" pitchFamily="2" charset="2"/>
              <a:buChar char="n"/>
            </a:pPr>
            <a:r>
              <a:rPr lang="zh-TW" altLang="en-US" sz="2400" b="1" dirty="0">
                <a:solidFill>
                  <a:srgbClr val="401D00"/>
                </a:solidFill>
                <a:latin typeface="微軟正黑體" panose="020B0604030504040204" pitchFamily="34" charset="-120"/>
                <a:ea typeface="微軟正黑體" panose="020B0604030504040204" pitchFamily="34" charset="-120"/>
              </a:rPr>
              <a:t>財產定義：</a:t>
            </a:r>
            <a:r>
              <a:rPr lang="en-US" altLang="zh-TW" sz="1800" b="1" dirty="0">
                <a:solidFill>
                  <a:srgbClr val="401D00"/>
                </a:solidFill>
                <a:latin typeface="微軟正黑體" panose="020B0604030504040204" pitchFamily="34" charset="-120"/>
                <a:ea typeface="微軟正黑體" panose="020B0604030504040204" pitchFamily="34" charset="-120"/>
              </a:rPr>
              <a:t>(</a:t>
            </a:r>
            <a:r>
              <a:rPr lang="zh-TW" altLang="en-US" sz="1800" b="1" dirty="0">
                <a:solidFill>
                  <a:srgbClr val="401D00"/>
                </a:solidFill>
                <a:latin typeface="微軟正黑體" panose="020B0604030504040204" pitchFamily="34" charset="-120"/>
                <a:ea typeface="微軟正黑體" panose="020B0604030504040204" pitchFamily="34" charset="-120"/>
              </a:rPr>
              <a:t>依據本校財產管理辦法</a:t>
            </a:r>
            <a:r>
              <a:rPr lang="en-US" altLang="zh-TW" sz="1800" b="1" dirty="0">
                <a:solidFill>
                  <a:srgbClr val="401D00"/>
                </a:solidFill>
                <a:latin typeface="微軟正黑體" panose="020B0604030504040204" pitchFamily="34" charset="-120"/>
                <a:ea typeface="微軟正黑體" panose="020B0604030504040204" pitchFamily="34" charset="-120"/>
              </a:rPr>
              <a:t>)</a:t>
            </a:r>
          </a:p>
          <a:p>
            <a:pPr>
              <a:lnSpc>
                <a:spcPts val="3000"/>
              </a:lnSpc>
              <a:buFont typeface="Wingdings" panose="05000000000000000000" pitchFamily="2" charset="2"/>
              <a:buChar char="n"/>
            </a:pPr>
            <a:r>
              <a:rPr lang="zh-TW" altLang="en-US" sz="2400" dirty="0">
                <a:solidFill>
                  <a:srgbClr val="401D00"/>
                </a:solidFill>
                <a:latin typeface="微軟正黑體" panose="020B0604030504040204" pitchFamily="34" charset="-120"/>
                <a:ea typeface="微軟正黑體" panose="020B0604030504040204" pitchFamily="34" charset="-120"/>
              </a:rPr>
              <a:t>土地、土地改良物、建築物、建築物改良、機械及設備和</a:t>
            </a:r>
            <a:endParaRPr lang="en-US" altLang="zh-TW" sz="2400" dirty="0">
              <a:solidFill>
                <a:srgbClr val="401D00"/>
              </a:solidFill>
              <a:latin typeface="微軟正黑體" panose="020B0604030504040204" pitchFamily="34" charset="-120"/>
              <a:ea typeface="微軟正黑體" panose="020B0604030504040204" pitchFamily="34" charset="-120"/>
            </a:endParaRPr>
          </a:p>
          <a:p>
            <a:pPr marL="0" indent="0">
              <a:lnSpc>
                <a:spcPts val="3000"/>
              </a:lnSpc>
              <a:buNone/>
            </a:pPr>
            <a:r>
              <a:rPr lang="zh-TW" altLang="en-US" sz="2400" dirty="0">
                <a:solidFill>
                  <a:srgbClr val="401D00"/>
                </a:solidFill>
                <a:latin typeface="微軟正黑體" panose="020B0604030504040204" pitchFamily="34" charset="-120"/>
                <a:ea typeface="微軟正黑體" panose="020B0604030504040204" pitchFamily="34" charset="-120"/>
              </a:rPr>
              <a:t>  其他設備，暨</a:t>
            </a:r>
            <a:r>
              <a:rPr lang="zh-TW" altLang="en-US" sz="2400" b="1" dirty="0">
                <a:solidFill>
                  <a:srgbClr val="FF0000"/>
                </a:solidFill>
                <a:latin typeface="微軟正黑體" panose="020B0604030504040204" pitchFamily="34" charset="-120"/>
                <a:ea typeface="微軟正黑體" panose="020B0604030504040204" pitchFamily="34" charset="-120"/>
              </a:rPr>
              <a:t>單價金額超過一萬元</a:t>
            </a:r>
            <a:r>
              <a:rPr lang="en-US" altLang="zh-TW" sz="2400" b="1" dirty="0">
                <a:solidFill>
                  <a:srgbClr val="FF0000"/>
                </a:solidFill>
                <a:latin typeface="微軟正黑體" panose="020B0604030504040204" pitchFamily="34" charset="-120"/>
                <a:ea typeface="微軟正黑體" panose="020B0604030504040204" pitchFamily="34" charset="-120"/>
              </a:rPr>
              <a:t>(</a:t>
            </a:r>
            <a:r>
              <a:rPr lang="zh-TW" altLang="en-US" sz="2400" b="1" dirty="0">
                <a:solidFill>
                  <a:srgbClr val="FF0000"/>
                </a:solidFill>
                <a:latin typeface="微軟正黑體" panose="020B0604030504040204" pitchFamily="34" charset="-120"/>
                <a:ea typeface="微軟正黑體" panose="020B0604030504040204" pitchFamily="34" charset="-120"/>
              </a:rPr>
              <a:t>含</a:t>
            </a:r>
            <a:r>
              <a:rPr lang="en-US" altLang="zh-TW" sz="2400" b="1" dirty="0">
                <a:solidFill>
                  <a:srgbClr val="FF0000"/>
                </a:solidFill>
                <a:latin typeface="微軟正黑體" panose="020B0604030504040204" pitchFamily="34" charset="-120"/>
                <a:ea typeface="微軟正黑體" panose="020B0604030504040204" pitchFamily="34" charset="-120"/>
              </a:rPr>
              <a:t>)</a:t>
            </a:r>
            <a:r>
              <a:rPr lang="zh-TW" altLang="en-US" sz="2400" b="1" dirty="0">
                <a:solidFill>
                  <a:srgbClr val="FF0000"/>
                </a:solidFill>
                <a:latin typeface="微軟正黑體" panose="020B0604030504040204" pitchFamily="34" charset="-120"/>
                <a:ea typeface="微軟正黑體" panose="020B0604030504040204" pitchFamily="34" charset="-120"/>
              </a:rPr>
              <a:t>以上且使用年限在兩</a:t>
            </a:r>
            <a:endParaRPr lang="en-US" altLang="zh-TW" sz="2400" b="1" dirty="0">
              <a:solidFill>
                <a:srgbClr val="FF0000"/>
              </a:solidFill>
              <a:latin typeface="微軟正黑體" panose="020B0604030504040204" pitchFamily="34" charset="-120"/>
              <a:ea typeface="微軟正黑體" panose="020B0604030504040204" pitchFamily="34" charset="-120"/>
            </a:endParaRPr>
          </a:p>
          <a:p>
            <a:pPr marL="0" indent="0">
              <a:lnSpc>
                <a:spcPts val="3000"/>
              </a:lnSpc>
              <a:buNone/>
            </a:pPr>
            <a:r>
              <a:rPr lang="zh-TW" altLang="en-US" sz="2400" b="1" dirty="0">
                <a:solidFill>
                  <a:srgbClr val="FF0000"/>
                </a:solidFill>
                <a:latin typeface="微軟正黑體" panose="020B0604030504040204" pitchFamily="34" charset="-120"/>
                <a:ea typeface="微軟正黑體" panose="020B0604030504040204" pitchFamily="34" charset="-120"/>
              </a:rPr>
              <a:t>  年以上之</a:t>
            </a:r>
            <a:r>
              <a:rPr lang="zh-TW" altLang="en-US" sz="2400" b="1" u="sng" dirty="0">
                <a:solidFill>
                  <a:srgbClr val="FF0000"/>
                </a:solidFill>
                <a:latin typeface="微軟正黑體" panose="020B0604030504040204" pitchFamily="34" charset="-120"/>
                <a:ea typeface="微軟正黑體" panose="020B0604030504040204" pitchFamily="34" charset="-120"/>
              </a:rPr>
              <a:t>機械儀器及設備</a:t>
            </a:r>
            <a:r>
              <a:rPr lang="zh-TW" altLang="en-US" sz="2400" b="1" dirty="0">
                <a:solidFill>
                  <a:srgbClr val="401D00"/>
                </a:solidFill>
                <a:latin typeface="微軟正黑體" panose="020B0604030504040204" pitchFamily="34" charset="-120"/>
                <a:ea typeface="微軟正黑體" panose="020B0604030504040204" pitchFamily="34" charset="-120"/>
              </a:rPr>
              <a:t>。</a:t>
            </a:r>
            <a:endParaRPr lang="en-US" altLang="zh-TW" sz="2400" b="1" dirty="0">
              <a:solidFill>
                <a:srgbClr val="401D00"/>
              </a:solidFill>
              <a:latin typeface="微軟正黑體" panose="020B0604030504040204" pitchFamily="34" charset="-120"/>
              <a:ea typeface="微軟正黑體" panose="020B0604030504040204" pitchFamily="34" charset="-120"/>
            </a:endParaRPr>
          </a:p>
          <a:p>
            <a:pPr marL="0" indent="0">
              <a:lnSpc>
                <a:spcPts val="3000"/>
              </a:lnSpc>
              <a:buNone/>
            </a:pPr>
            <a:r>
              <a:rPr lang="en-US" altLang="zh-TW" sz="2400" dirty="0">
                <a:latin typeface="+mj-ea"/>
              </a:rPr>
              <a:t>※</a:t>
            </a:r>
            <a:r>
              <a:rPr lang="zh-TW" altLang="en-US" sz="2400" b="1" dirty="0">
                <a:solidFill>
                  <a:srgbClr val="401D00"/>
                </a:solidFill>
                <a:latin typeface="微軟正黑體" panose="020B0604030504040204" pitchFamily="34" charset="-120"/>
                <a:ea typeface="微軟正黑體" panose="020B0604030504040204" pitchFamily="34" charset="-120"/>
              </a:rPr>
              <a:t>惟圖書典藏之分類圖書仍依有關規定辦理</a:t>
            </a:r>
            <a:endParaRPr lang="en-US" altLang="zh-TW" sz="2400" b="1" dirty="0">
              <a:solidFill>
                <a:srgbClr val="401D00"/>
              </a:solidFill>
              <a:latin typeface="微軟正黑體" panose="020B0604030504040204" pitchFamily="34" charset="-120"/>
              <a:ea typeface="微軟正黑體" panose="020B0604030504040204" pitchFamily="34" charset="-120"/>
            </a:endParaRPr>
          </a:p>
          <a:p>
            <a:pPr marL="0" indent="0">
              <a:lnSpc>
                <a:spcPts val="3000"/>
              </a:lnSpc>
              <a:buNone/>
            </a:pPr>
            <a:endParaRPr lang="en-US" altLang="zh-TW" sz="2400" dirty="0">
              <a:solidFill>
                <a:srgbClr val="401D00"/>
              </a:solidFill>
              <a:latin typeface="微軟正黑體" panose="020B0604030504040204" pitchFamily="34" charset="-120"/>
              <a:ea typeface="微軟正黑體" panose="020B0604030504040204" pitchFamily="34" charset="-120"/>
            </a:endParaRPr>
          </a:p>
          <a:p>
            <a:pPr>
              <a:lnSpc>
                <a:spcPts val="3000"/>
              </a:lnSpc>
              <a:buFont typeface="Wingdings" panose="05000000000000000000" pitchFamily="2" charset="2"/>
              <a:buChar char="n"/>
            </a:pPr>
            <a:r>
              <a:rPr lang="zh-TW" altLang="en-US" sz="2400" b="1" dirty="0">
                <a:solidFill>
                  <a:srgbClr val="401D00"/>
                </a:solidFill>
                <a:latin typeface="微軟正黑體" panose="020B0604030504040204" pitchFamily="34" charset="-120"/>
                <a:ea typeface="微軟正黑體" panose="020B0604030504040204" pitchFamily="34" charset="-120"/>
              </a:rPr>
              <a:t>機械儀器及設備定義</a:t>
            </a:r>
            <a:r>
              <a:rPr lang="en-US" altLang="zh-TW" sz="2400" b="1" dirty="0">
                <a:solidFill>
                  <a:srgbClr val="401D00"/>
                </a:solidFill>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2400" b="1" dirty="0">
                <a:solidFill>
                  <a:srgbClr val="401D00"/>
                </a:solidFill>
                <a:latin typeface="微軟正黑體" panose="020B0604030504040204" pitchFamily="34" charset="-120"/>
                <a:ea typeface="微軟正黑體" panose="020B0604030504040204" pitchFamily="34" charset="-120"/>
                <a:sym typeface="Wingdings" panose="05000000000000000000" pitchFamily="2" charset="2"/>
              </a:rPr>
              <a:t> </a:t>
            </a:r>
            <a:r>
              <a:rPr lang="en-US" altLang="zh-TW" sz="1800" b="1" dirty="0">
                <a:solidFill>
                  <a:srgbClr val="401D00"/>
                </a:solidFill>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1800" b="1" dirty="0">
                <a:solidFill>
                  <a:srgbClr val="401D00"/>
                </a:solidFill>
                <a:latin typeface="微軟正黑體" panose="020B0604030504040204" pitchFamily="34" charset="-120"/>
                <a:ea typeface="微軟正黑體" panose="020B0604030504040204" pitchFamily="34" charset="-120"/>
                <a:sym typeface="Wingdings" panose="05000000000000000000" pitchFamily="2" charset="2"/>
              </a:rPr>
              <a:t>依據</a:t>
            </a:r>
            <a:r>
              <a:rPr lang="zh-TW" altLang="en-US" sz="1800" b="1" dirty="0">
                <a:solidFill>
                  <a:srgbClr val="401D00"/>
                </a:solidFill>
                <a:latin typeface="微軟正黑體" panose="020B0604030504040204" pitchFamily="34" charset="-120"/>
                <a:ea typeface="微軟正黑體" panose="020B0604030504040204" pitchFamily="34" charset="-120"/>
              </a:rPr>
              <a:t>學校財團法人及所設私立學校會計制度</a:t>
            </a:r>
            <a:r>
              <a:rPr lang="en-US" altLang="zh-TW" sz="2000" b="1" dirty="0">
                <a:solidFill>
                  <a:srgbClr val="401D00"/>
                </a:solidFill>
                <a:latin typeface="微軟正黑體" panose="020B0604030504040204" pitchFamily="34" charset="-120"/>
                <a:ea typeface="微軟正黑體" panose="020B0604030504040204" pitchFamily="34" charset="-120"/>
                <a:sym typeface="Wingdings" panose="05000000000000000000" pitchFamily="2" charset="2"/>
              </a:rPr>
              <a:t>)</a:t>
            </a:r>
            <a:endParaRPr lang="en-US" altLang="zh-TW" sz="2000" b="1" dirty="0">
              <a:solidFill>
                <a:srgbClr val="401D00"/>
              </a:solidFill>
              <a:latin typeface="微軟正黑體" panose="020B0604030504040204" pitchFamily="34" charset="-120"/>
              <a:ea typeface="微軟正黑體" panose="020B0604030504040204" pitchFamily="34" charset="-120"/>
            </a:endParaRPr>
          </a:p>
          <a:p>
            <a:pPr marL="0" indent="0">
              <a:lnSpc>
                <a:spcPts val="3000"/>
              </a:lnSpc>
              <a:buNone/>
            </a:pPr>
            <a:r>
              <a:rPr lang="zh-TW" altLang="en-US" sz="2400" dirty="0">
                <a:solidFill>
                  <a:srgbClr val="401D00"/>
                </a:solidFill>
                <a:latin typeface="微軟正黑體" panose="020B0604030504040204" pitchFamily="34" charset="-120"/>
                <a:ea typeface="微軟正黑體" panose="020B0604030504040204" pitchFamily="34" charset="-120"/>
              </a:rPr>
              <a:t>  凡購置自有機械儀器與設備及</a:t>
            </a:r>
            <a:r>
              <a:rPr lang="zh-TW" altLang="en-US" sz="2400" u="sng" dirty="0">
                <a:solidFill>
                  <a:srgbClr val="401D00"/>
                </a:solidFill>
                <a:latin typeface="微軟正黑體" panose="020B0604030504040204" pitchFamily="34" charset="-120"/>
                <a:ea typeface="微軟正黑體" panose="020B0604030504040204" pitchFamily="34" charset="-120"/>
              </a:rPr>
              <a:t>其零配件</a:t>
            </a:r>
            <a:r>
              <a:rPr lang="zh-TW" altLang="en-US" sz="2400" dirty="0">
                <a:solidFill>
                  <a:srgbClr val="401D00"/>
                </a:solidFill>
                <a:latin typeface="微軟正黑體" panose="020B0604030504040204" pitchFamily="34" charset="-120"/>
                <a:ea typeface="微軟正黑體" panose="020B0604030504040204" pitchFamily="34" charset="-120"/>
              </a:rPr>
              <a:t>成本屬之，含設計</a:t>
            </a:r>
            <a:endParaRPr lang="en-US" altLang="zh-TW" sz="2400" dirty="0">
              <a:solidFill>
                <a:srgbClr val="401D00"/>
              </a:solidFill>
              <a:latin typeface="微軟正黑體" panose="020B0604030504040204" pitchFamily="34" charset="-120"/>
              <a:ea typeface="微軟正黑體" panose="020B0604030504040204" pitchFamily="34" charset="-120"/>
            </a:endParaRPr>
          </a:p>
          <a:p>
            <a:pPr marL="0" indent="0">
              <a:lnSpc>
                <a:spcPts val="3000"/>
              </a:lnSpc>
              <a:buNone/>
            </a:pPr>
            <a:r>
              <a:rPr lang="zh-TW" altLang="en-US" sz="2400" dirty="0">
                <a:solidFill>
                  <a:srgbClr val="401D00"/>
                </a:solidFill>
                <a:latin typeface="微軟正黑體" panose="020B0604030504040204" pitchFamily="34" charset="-120"/>
                <a:ea typeface="微軟正黑體" panose="020B0604030504040204" pitchFamily="34" charset="-120"/>
              </a:rPr>
              <a:t>  、購進、裝置、試機及</a:t>
            </a:r>
            <a:r>
              <a:rPr lang="zh-TW" altLang="en-US" sz="2400" dirty="0">
                <a:solidFill>
                  <a:srgbClr val="FF0000"/>
                </a:solidFill>
                <a:latin typeface="微軟正黑體" panose="020B0604030504040204" pitchFamily="34" charset="-120"/>
                <a:ea typeface="微軟正黑體" panose="020B0604030504040204" pitchFamily="34" charset="-120"/>
              </a:rPr>
              <a:t>足以延長其使用年限</a:t>
            </a:r>
            <a:r>
              <a:rPr lang="zh-TW" altLang="en-US" sz="2400" dirty="0">
                <a:solidFill>
                  <a:srgbClr val="401D00"/>
                </a:solidFill>
                <a:latin typeface="微軟正黑體" panose="020B0604030504040204" pitchFamily="34" charset="-120"/>
                <a:ea typeface="微軟正黑體" panose="020B0604030504040204" pitchFamily="34" charset="-120"/>
              </a:rPr>
              <a:t>，或增加其價</a:t>
            </a:r>
            <a:endParaRPr lang="en-US" altLang="zh-TW" sz="2400" dirty="0">
              <a:solidFill>
                <a:srgbClr val="401D00"/>
              </a:solidFill>
              <a:latin typeface="微軟正黑體" panose="020B0604030504040204" pitchFamily="34" charset="-120"/>
              <a:ea typeface="微軟正黑體" panose="020B0604030504040204" pitchFamily="34" charset="-120"/>
            </a:endParaRPr>
          </a:p>
          <a:p>
            <a:pPr marL="0" indent="0">
              <a:lnSpc>
                <a:spcPts val="3000"/>
              </a:lnSpc>
              <a:buNone/>
            </a:pPr>
            <a:r>
              <a:rPr lang="zh-TW" altLang="en-US" sz="2400" dirty="0">
                <a:solidFill>
                  <a:srgbClr val="401D00"/>
                </a:solidFill>
                <a:latin typeface="微軟正黑體" panose="020B0604030504040204" pitchFamily="34" charset="-120"/>
                <a:ea typeface="微軟正黑體" panose="020B0604030504040204" pitchFamily="34" charset="-120"/>
              </a:rPr>
              <a:t>  值之改良等成本，或受贈之數。</a:t>
            </a:r>
            <a:endParaRPr lang="en-US" altLang="zh-TW" sz="2400" dirty="0">
              <a:solidFill>
                <a:srgbClr val="401D00"/>
              </a:solidFill>
              <a:latin typeface="微軟正黑體" panose="020B0604030504040204" pitchFamily="34" charset="-120"/>
              <a:ea typeface="微軟正黑體" panose="020B0604030504040204" pitchFamily="34" charset="-120"/>
            </a:endParaRPr>
          </a:p>
        </p:txBody>
      </p:sp>
      <p:sp>
        <p:nvSpPr>
          <p:cNvPr id="5" name="投影片編號版面配置區 4"/>
          <p:cNvSpPr>
            <a:spLocks noGrp="1"/>
          </p:cNvSpPr>
          <p:nvPr>
            <p:ph type="sldNum" sz="quarter" idx="12"/>
          </p:nvPr>
        </p:nvSpPr>
        <p:spPr/>
        <p:txBody>
          <a:bodyPr/>
          <a:lstStyle/>
          <a:p>
            <a:fld id="{7A643748-EA64-4C66-B8B9-205DE386B7BC}" type="slidenum">
              <a:rPr lang="zh-TW" altLang="en-US" smtClean="0"/>
              <a:t>14</a:t>
            </a:fld>
            <a:endParaRPr lang="zh-TW" altLang="en-US"/>
          </a:p>
        </p:txBody>
      </p:sp>
    </p:spTree>
    <p:extLst>
      <p:ext uri="{BB962C8B-B14F-4D97-AF65-F5344CB8AC3E}">
        <p14:creationId xmlns:p14="http://schemas.microsoft.com/office/powerpoint/2010/main" val="290178215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p:cNvSpPr>
            <a:spLocks noGrp="1"/>
          </p:cNvSpPr>
          <p:nvPr>
            <p:ph type="title"/>
          </p:nvPr>
        </p:nvSpPr>
        <p:spPr>
          <a:xfrm>
            <a:off x="457200" y="260648"/>
            <a:ext cx="8229600" cy="1143000"/>
          </a:xfrm>
        </p:spPr>
        <p:txBody>
          <a:bodyPr/>
          <a:lstStyle/>
          <a:p>
            <a:pPr algn="l"/>
            <a:r>
              <a:rPr lang="zh-TW" altLang="en-US" sz="4000" b="1" kern="0" dirty="0">
                <a:solidFill>
                  <a:srgbClr val="FF0000"/>
                </a:solidFill>
                <a:latin typeface="微軟正黑體" panose="020B0604030504040204" pitchFamily="34" charset="-120"/>
                <a:ea typeface="微軟正黑體" panose="020B0604030504040204" pitchFamily="34" charset="-120"/>
              </a:rPr>
              <a:t>物品</a:t>
            </a:r>
            <a:r>
              <a:rPr lang="en-US" altLang="zh-TW" sz="3000" dirty="0">
                <a:solidFill>
                  <a:srgbClr val="401D00"/>
                </a:solidFill>
                <a:latin typeface="微軟正黑體" panose="020B0604030504040204" pitchFamily="34" charset="-120"/>
                <a:ea typeface="微軟正黑體" panose="020B0604030504040204" pitchFamily="34" charset="-120"/>
              </a:rPr>
              <a:t>(</a:t>
            </a:r>
            <a:r>
              <a:rPr lang="zh-TW" altLang="en-US" sz="3000" dirty="0">
                <a:solidFill>
                  <a:srgbClr val="401D00"/>
                </a:solidFill>
                <a:latin typeface="微軟正黑體" panose="020B0604030504040204" pitchFamily="34" charset="-120"/>
                <a:ea typeface="微軟正黑體" panose="020B0604030504040204" pitchFamily="34" charset="-120"/>
              </a:rPr>
              <a:t>需使用</a:t>
            </a:r>
            <a:r>
              <a:rPr lang="zh-TW" altLang="en-US" sz="3000" u="sng" dirty="0">
                <a:solidFill>
                  <a:srgbClr val="0000FF"/>
                </a:solidFill>
                <a:latin typeface="微軟正黑體" panose="020B0604030504040204" pitchFamily="34" charset="-120"/>
                <a:ea typeface="微軟正黑體" panose="020B0604030504040204" pitchFamily="34" charset="-120"/>
              </a:rPr>
              <a:t>經常門預算</a:t>
            </a:r>
            <a:r>
              <a:rPr lang="en-US" altLang="zh-TW" sz="3000" dirty="0">
                <a:solidFill>
                  <a:srgbClr val="401D00"/>
                </a:solidFill>
                <a:latin typeface="微軟正黑體" panose="020B0604030504040204" pitchFamily="34" charset="-120"/>
                <a:ea typeface="微軟正黑體" panose="020B0604030504040204" pitchFamily="34" charset="-120"/>
              </a:rPr>
              <a:t>)</a:t>
            </a:r>
            <a:r>
              <a:rPr lang="en-US" altLang="zh-TW" sz="3000" dirty="0">
                <a:solidFill>
                  <a:srgbClr val="401D00"/>
                </a:solidFill>
                <a:latin typeface="標楷體" panose="03000509000000000000" pitchFamily="65" charset="-120"/>
                <a:ea typeface="標楷體" panose="03000509000000000000" pitchFamily="65" charset="-120"/>
              </a:rPr>
              <a:t/>
            </a:r>
            <a:br>
              <a:rPr lang="en-US" altLang="zh-TW" sz="3000" dirty="0">
                <a:solidFill>
                  <a:srgbClr val="401D00"/>
                </a:solidFill>
                <a:latin typeface="標楷體" panose="03000509000000000000" pitchFamily="65" charset="-120"/>
                <a:ea typeface="標楷體" panose="03000509000000000000" pitchFamily="65" charset="-120"/>
              </a:rPr>
            </a:br>
            <a:endParaRPr lang="zh-TW" altLang="en-US" sz="3000" dirty="0"/>
          </a:p>
        </p:txBody>
      </p:sp>
      <p:sp>
        <p:nvSpPr>
          <p:cNvPr id="9" name="內容版面配置區 8"/>
          <p:cNvSpPr>
            <a:spLocks noGrp="1"/>
          </p:cNvSpPr>
          <p:nvPr>
            <p:ph idx="1"/>
          </p:nvPr>
        </p:nvSpPr>
        <p:spPr>
          <a:xfrm>
            <a:off x="323528" y="1196752"/>
            <a:ext cx="8640960" cy="5040560"/>
          </a:xfrm>
          <a:noFill/>
        </p:spPr>
        <p:txBody>
          <a:bodyPr/>
          <a:lstStyle/>
          <a:p>
            <a:pPr>
              <a:buFont typeface="Wingdings" panose="05000000000000000000" pitchFamily="2" charset="2"/>
              <a:buChar char="n"/>
            </a:pPr>
            <a:r>
              <a:rPr lang="zh-TW" altLang="en-US" sz="2400" b="1" dirty="0">
                <a:solidFill>
                  <a:srgbClr val="401D00"/>
                </a:solidFill>
                <a:latin typeface="微軟正黑體" panose="020B0604030504040204" pitchFamily="34" charset="-120"/>
                <a:ea typeface="微軟正黑體" panose="020B0604030504040204" pitchFamily="34" charset="-120"/>
              </a:rPr>
              <a:t>物品定義：</a:t>
            </a:r>
            <a:endParaRPr lang="en-US" altLang="zh-TW" sz="2400" b="1" dirty="0">
              <a:solidFill>
                <a:srgbClr val="401D00"/>
              </a:solidFill>
              <a:latin typeface="微軟正黑體" panose="020B0604030504040204" pitchFamily="34" charset="-120"/>
              <a:ea typeface="微軟正黑體" panose="020B0604030504040204" pitchFamily="34" charset="-120"/>
            </a:endParaRPr>
          </a:p>
          <a:p>
            <a:r>
              <a:rPr lang="zh-TW" altLang="en-US" sz="2200" dirty="0">
                <a:solidFill>
                  <a:srgbClr val="401D00"/>
                </a:solidFill>
                <a:latin typeface="微軟正黑體" panose="020B0604030504040204" pitchFamily="34" charset="-120"/>
                <a:ea typeface="微軟正黑體" panose="020B0604030504040204" pitchFamily="34" charset="-120"/>
              </a:rPr>
              <a:t>物品係指不屬於前述財產之設備、用具</a:t>
            </a:r>
            <a:r>
              <a:rPr lang="zh-TW" altLang="en-US" sz="2200" dirty="0" smtClean="0">
                <a:solidFill>
                  <a:srgbClr val="401D00"/>
                </a:solidFill>
                <a:latin typeface="微軟正黑體" panose="020B0604030504040204" pitchFamily="34" charset="-120"/>
                <a:ea typeface="微軟正黑體" panose="020B0604030504040204" pitchFamily="34" charset="-120"/>
              </a:rPr>
              <a:t>，係</a:t>
            </a:r>
            <a:r>
              <a:rPr lang="zh-TW" altLang="en-US" sz="2200" dirty="0">
                <a:solidFill>
                  <a:srgbClr val="401D00"/>
                </a:solidFill>
                <a:latin typeface="微軟正黑體" panose="020B0604030504040204" pitchFamily="34" charset="-120"/>
                <a:ea typeface="微軟正黑體" panose="020B0604030504040204" pitchFamily="34" charset="-120"/>
              </a:rPr>
              <a:t>金額未達新臺幣</a:t>
            </a:r>
            <a:r>
              <a:rPr lang="en-US" altLang="zh-TW" sz="2200" dirty="0">
                <a:solidFill>
                  <a:srgbClr val="401D00"/>
                </a:solidFill>
                <a:latin typeface="微軟正黑體" panose="020B0604030504040204" pitchFamily="34" charset="-120"/>
                <a:ea typeface="微軟正黑體" panose="020B0604030504040204" pitchFamily="34" charset="-120"/>
              </a:rPr>
              <a:t>1 </a:t>
            </a:r>
            <a:r>
              <a:rPr lang="zh-TW" altLang="en-US" sz="2200" dirty="0">
                <a:solidFill>
                  <a:srgbClr val="401D00"/>
                </a:solidFill>
                <a:latin typeface="微軟正黑體" panose="020B0604030504040204" pitchFamily="34" charset="-120"/>
                <a:ea typeface="微軟正黑體" panose="020B0604030504040204" pitchFamily="34" charset="-120"/>
              </a:rPr>
              <a:t>萬元，或</a:t>
            </a:r>
            <a:r>
              <a:rPr lang="zh-TW" altLang="en-US" sz="2200" dirty="0" smtClean="0">
                <a:solidFill>
                  <a:srgbClr val="401D00"/>
                </a:solidFill>
                <a:latin typeface="微軟正黑體" panose="020B0604030504040204" pitchFamily="34" charset="-120"/>
                <a:ea typeface="微軟正黑體" panose="020B0604030504040204" pitchFamily="34" charset="-120"/>
              </a:rPr>
              <a:t>使用年限</a:t>
            </a:r>
            <a:r>
              <a:rPr lang="zh-TW" altLang="en-US" sz="2200" dirty="0">
                <a:solidFill>
                  <a:srgbClr val="401D00"/>
                </a:solidFill>
                <a:latin typeface="微軟正黑體" panose="020B0604030504040204" pitchFamily="34" charset="-120"/>
                <a:ea typeface="微軟正黑體" panose="020B0604030504040204" pitchFamily="34" charset="-120"/>
              </a:rPr>
              <a:t>未達</a:t>
            </a:r>
            <a:r>
              <a:rPr lang="en-US" altLang="zh-TW" sz="2200" dirty="0">
                <a:solidFill>
                  <a:srgbClr val="401D00"/>
                </a:solidFill>
                <a:latin typeface="微軟正黑體" panose="020B0604030504040204" pitchFamily="34" charset="-120"/>
                <a:ea typeface="微軟正黑體" panose="020B0604030504040204" pitchFamily="34" charset="-120"/>
              </a:rPr>
              <a:t>2 </a:t>
            </a:r>
            <a:r>
              <a:rPr lang="zh-TW" altLang="en-US" sz="2200" dirty="0">
                <a:solidFill>
                  <a:srgbClr val="401D00"/>
                </a:solidFill>
                <a:latin typeface="微軟正黑體" panose="020B0604030504040204" pitchFamily="34" charset="-120"/>
                <a:ea typeface="微軟正黑體" panose="020B0604030504040204" pitchFamily="34" charset="-120"/>
              </a:rPr>
              <a:t>年之設備、用品等</a:t>
            </a:r>
            <a:r>
              <a:rPr lang="zh-TW" altLang="en-US" sz="2200" dirty="0">
                <a:solidFill>
                  <a:srgbClr val="401D00"/>
                </a:solidFill>
                <a:latin typeface="微軟正黑體" panose="020B0604030504040204" pitchFamily="34" charset="-120"/>
                <a:ea typeface="微軟正黑體" panose="020B0604030504040204" pitchFamily="34" charset="-120"/>
              </a:rPr>
              <a:t>。 </a:t>
            </a:r>
            <a:endParaRPr lang="zh-TW" altLang="en-US" sz="2200" dirty="0">
              <a:solidFill>
                <a:srgbClr val="401D00"/>
              </a:solidFill>
              <a:latin typeface="微軟正黑體" panose="020B0604030504040204" pitchFamily="34" charset="-120"/>
              <a:ea typeface="微軟正黑體" panose="020B0604030504040204" pitchFamily="34" charset="-120"/>
            </a:endParaRPr>
          </a:p>
          <a:p>
            <a:pPr>
              <a:lnSpc>
                <a:spcPts val="2500"/>
              </a:lnSpc>
              <a:buFont typeface="Wingdings" panose="05000000000000000000" pitchFamily="2" charset="2"/>
              <a:buChar char="ü"/>
            </a:pPr>
            <a:r>
              <a:rPr lang="zh-TW" altLang="en-US" sz="2200" b="1" dirty="0">
                <a:solidFill>
                  <a:srgbClr val="401D00"/>
                </a:solidFill>
                <a:latin typeface="微軟正黑體" panose="020B0604030504040204" pitchFamily="34" charset="-120"/>
                <a:ea typeface="微軟正黑體" panose="020B0604030504040204" pitchFamily="34" charset="-120"/>
              </a:rPr>
              <a:t>消耗物品：</a:t>
            </a:r>
            <a:endParaRPr lang="en-US" altLang="zh-TW" sz="2200" b="1" dirty="0">
              <a:solidFill>
                <a:srgbClr val="401D00"/>
              </a:solidFill>
              <a:latin typeface="微軟正黑體" panose="020B0604030504040204" pitchFamily="34" charset="-120"/>
              <a:ea typeface="微軟正黑體" panose="020B0604030504040204" pitchFamily="34" charset="-120"/>
            </a:endParaRPr>
          </a:p>
          <a:p>
            <a:pPr marL="0" indent="0">
              <a:lnSpc>
                <a:spcPts val="2500"/>
              </a:lnSpc>
              <a:buNone/>
            </a:pPr>
            <a:r>
              <a:rPr lang="zh-TW" altLang="en-US" sz="2200" b="1" dirty="0">
                <a:solidFill>
                  <a:srgbClr val="401D00"/>
                </a:solidFill>
                <a:latin typeface="微軟正黑體" panose="020B0604030504040204" pitchFamily="34" charset="-120"/>
                <a:ea typeface="微軟正黑體" panose="020B0604030504040204" pitchFamily="34" charset="-120"/>
              </a:rPr>
              <a:t>  </a:t>
            </a:r>
            <a:r>
              <a:rPr lang="zh-TW" altLang="en-US" sz="2200" dirty="0">
                <a:solidFill>
                  <a:srgbClr val="401D00"/>
                </a:solidFill>
                <a:latin typeface="微軟正黑體" panose="020B0604030504040204" pitchFamily="34" charset="-120"/>
                <a:ea typeface="微軟正黑體" panose="020B0604030504040204" pitchFamily="34" charset="-120"/>
              </a:rPr>
              <a:t>指物品經使用後喪失其原有效能或使用價值者，如事務用品、紙張 </a:t>
            </a:r>
            <a:endParaRPr lang="en-US" altLang="zh-TW" sz="2200" dirty="0">
              <a:solidFill>
                <a:srgbClr val="401D00"/>
              </a:solidFill>
              <a:latin typeface="微軟正黑體" panose="020B0604030504040204" pitchFamily="34" charset="-120"/>
              <a:ea typeface="微軟正黑體" panose="020B0604030504040204" pitchFamily="34" charset="-120"/>
            </a:endParaRPr>
          </a:p>
          <a:p>
            <a:pPr marL="0" indent="0">
              <a:lnSpc>
                <a:spcPts val="2500"/>
              </a:lnSpc>
              <a:buNone/>
            </a:pPr>
            <a:r>
              <a:rPr lang="zh-TW" altLang="en-US" sz="2200" dirty="0">
                <a:solidFill>
                  <a:srgbClr val="401D00"/>
                </a:solidFill>
                <a:latin typeface="微軟正黑體" panose="020B0604030504040204" pitchFamily="34" charset="-120"/>
                <a:ea typeface="微軟正黑體" panose="020B0604030504040204" pitchFamily="34" charset="-120"/>
              </a:rPr>
              <a:t>  用品、衛生用品等。  </a:t>
            </a:r>
            <a:endParaRPr lang="en-US" altLang="zh-TW" sz="2200" dirty="0">
              <a:solidFill>
                <a:srgbClr val="401D00"/>
              </a:solidFill>
              <a:latin typeface="微軟正黑體" panose="020B0604030504040204" pitchFamily="34" charset="-120"/>
              <a:ea typeface="微軟正黑體" panose="020B0604030504040204" pitchFamily="34" charset="-120"/>
            </a:endParaRPr>
          </a:p>
          <a:p>
            <a:pPr>
              <a:lnSpc>
                <a:spcPts val="2500"/>
              </a:lnSpc>
              <a:buFont typeface="Wingdings" panose="05000000000000000000" pitchFamily="2" charset="2"/>
              <a:buChar char="ü"/>
            </a:pPr>
            <a:r>
              <a:rPr lang="zh-TW" altLang="en-US" sz="2200" b="1" dirty="0">
                <a:solidFill>
                  <a:srgbClr val="401D00"/>
                </a:solidFill>
                <a:latin typeface="微軟正黑體" panose="020B0604030504040204" pitchFamily="34" charset="-120"/>
                <a:ea typeface="微軟正黑體" panose="020B0604030504040204" pitchFamily="34" charset="-120"/>
              </a:rPr>
              <a:t>非消耗品：</a:t>
            </a:r>
            <a:endParaRPr lang="en-US" altLang="zh-TW" sz="2200" b="1" dirty="0">
              <a:solidFill>
                <a:srgbClr val="401D00"/>
              </a:solidFill>
              <a:latin typeface="微軟正黑體" panose="020B0604030504040204" pitchFamily="34" charset="-120"/>
              <a:ea typeface="微軟正黑體" panose="020B0604030504040204" pitchFamily="34" charset="-120"/>
            </a:endParaRPr>
          </a:p>
          <a:p>
            <a:pPr marL="0" indent="0">
              <a:lnSpc>
                <a:spcPts val="2500"/>
              </a:lnSpc>
              <a:buNone/>
            </a:pPr>
            <a:r>
              <a:rPr lang="zh-TW" altLang="en-US" sz="2200" dirty="0">
                <a:solidFill>
                  <a:srgbClr val="401D00"/>
                </a:solidFill>
                <a:latin typeface="微軟正黑體" panose="020B0604030504040204" pitchFamily="34" charset="-120"/>
                <a:ea typeface="微軟正黑體" panose="020B0604030504040204" pitchFamily="34" charset="-120"/>
              </a:rPr>
              <a:t>  指物品質料堅固，不易損耗且金額在一萬元以下者，且使用年限二年以上。</a:t>
            </a:r>
            <a:endParaRPr lang="en-US" altLang="zh-TW" sz="2200" dirty="0">
              <a:solidFill>
                <a:srgbClr val="401D00"/>
              </a:solidFill>
              <a:latin typeface="微軟正黑體" panose="020B0604030504040204" pitchFamily="34" charset="-120"/>
              <a:ea typeface="微軟正黑體" panose="020B0604030504040204" pitchFamily="34" charset="-120"/>
            </a:endParaRPr>
          </a:p>
          <a:p>
            <a:pPr marL="0" indent="0">
              <a:buNone/>
            </a:pPr>
            <a:endParaRPr lang="zh-TW" altLang="en-US" sz="2200" dirty="0">
              <a:solidFill>
                <a:srgbClr val="2007B9"/>
              </a:solidFill>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p:txBody>
          <a:bodyPr/>
          <a:lstStyle/>
          <a:p>
            <a:fld id="{7A643748-EA64-4C66-B8B9-205DE386B7BC}" type="slidenum">
              <a:rPr lang="zh-TW" altLang="en-US" smtClean="0"/>
              <a:t>15</a:t>
            </a:fld>
            <a:endParaRPr lang="zh-TW" altLang="en-US" dirty="0"/>
          </a:p>
        </p:txBody>
      </p:sp>
    </p:spTree>
    <p:extLst>
      <p:ext uri="{BB962C8B-B14F-4D97-AF65-F5344CB8AC3E}">
        <p14:creationId xmlns:p14="http://schemas.microsoft.com/office/powerpoint/2010/main" val="329568008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sz="4000" b="1" kern="0" dirty="0">
                <a:solidFill>
                  <a:schemeClr val="accent2">
                    <a:lumMod val="50000"/>
                  </a:schemeClr>
                </a:solidFill>
                <a:latin typeface="微軟正黑體" panose="020B0604030504040204" pitchFamily="34" charset="-120"/>
                <a:ea typeface="微軟正黑體" panose="020B0604030504040204" pitchFamily="34" charset="-120"/>
              </a:rPr>
              <a:t>本校物品</a:t>
            </a:r>
            <a:r>
              <a:rPr lang="en-US" altLang="zh-TW" sz="4000" b="1" kern="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en-US" sz="4000" b="1" kern="0" dirty="0">
                <a:solidFill>
                  <a:schemeClr val="accent2">
                    <a:lumMod val="50000"/>
                  </a:schemeClr>
                </a:solidFill>
                <a:latin typeface="微軟正黑體" panose="020B0604030504040204" pitchFamily="34" charset="-120"/>
                <a:ea typeface="微軟正黑體" panose="020B0604030504040204" pitchFamily="34" charset="-120"/>
              </a:rPr>
              <a:t>非消耗品</a:t>
            </a:r>
            <a:r>
              <a:rPr lang="en-US" altLang="zh-TW" sz="4000" b="1" kern="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en-US" sz="4000" b="1" kern="0" dirty="0">
                <a:solidFill>
                  <a:schemeClr val="accent2">
                    <a:lumMod val="50000"/>
                  </a:schemeClr>
                </a:solidFill>
                <a:latin typeface="微軟正黑體" panose="020B0604030504040204" pitchFamily="34" charset="-120"/>
                <a:ea typeface="微軟正黑體" panose="020B0604030504040204" pitchFamily="34" charset="-120"/>
              </a:rPr>
              <a:t>列管</a:t>
            </a:r>
          </a:p>
        </p:txBody>
      </p:sp>
      <p:sp>
        <p:nvSpPr>
          <p:cNvPr id="3" name="內容版面配置區 2"/>
          <p:cNvSpPr>
            <a:spLocks noGrp="1"/>
          </p:cNvSpPr>
          <p:nvPr>
            <p:ph idx="1"/>
          </p:nvPr>
        </p:nvSpPr>
        <p:spPr>
          <a:xfrm>
            <a:off x="597659" y="1196752"/>
            <a:ext cx="8089142" cy="4997152"/>
          </a:xfrm>
        </p:spPr>
        <p:txBody>
          <a:bodyPr/>
          <a:lstStyle/>
          <a:p>
            <a:pPr>
              <a:buFont typeface="Wingdings" panose="05000000000000000000" pitchFamily="2" charset="2"/>
              <a:buChar char="n"/>
            </a:pPr>
            <a:r>
              <a:rPr lang="zh-TW" altLang="zh-TW" sz="2400" b="1" dirty="0">
                <a:solidFill>
                  <a:srgbClr val="401D00"/>
                </a:solidFill>
                <a:latin typeface="微軟正黑體" panose="020B0604030504040204" pitchFamily="34" charset="-120"/>
                <a:ea typeface="微軟正黑體" panose="020B0604030504040204" pitchFamily="34" charset="-120"/>
              </a:rPr>
              <a:t>物品</a:t>
            </a:r>
            <a:r>
              <a:rPr lang="en-US" altLang="zh-TW" sz="2400" b="1" dirty="0">
                <a:solidFill>
                  <a:srgbClr val="401D00"/>
                </a:solidFill>
                <a:latin typeface="微軟正黑體" panose="020B0604030504040204" pitchFamily="34" charset="-120"/>
                <a:ea typeface="微軟正黑體" panose="020B0604030504040204" pitchFamily="34" charset="-120"/>
              </a:rPr>
              <a:t>(</a:t>
            </a:r>
            <a:r>
              <a:rPr lang="zh-TW" altLang="zh-TW" sz="2400" b="1" dirty="0">
                <a:solidFill>
                  <a:srgbClr val="401D00"/>
                </a:solidFill>
                <a:latin typeface="微軟正黑體" panose="020B0604030504040204" pitchFamily="34" charset="-120"/>
                <a:ea typeface="微軟正黑體" panose="020B0604030504040204" pitchFamily="34" charset="-120"/>
              </a:rPr>
              <a:t>非消耗品</a:t>
            </a:r>
            <a:r>
              <a:rPr lang="en-US" altLang="zh-TW" sz="2400" b="1" dirty="0">
                <a:solidFill>
                  <a:srgbClr val="401D00"/>
                </a:solidFill>
                <a:latin typeface="微軟正黑體" panose="020B0604030504040204" pitchFamily="34" charset="-120"/>
                <a:ea typeface="微軟正黑體" panose="020B0604030504040204" pitchFamily="34" charset="-120"/>
              </a:rPr>
              <a:t>)</a:t>
            </a:r>
            <a:r>
              <a:rPr lang="zh-TW" altLang="zh-TW" sz="2400" b="1" dirty="0">
                <a:solidFill>
                  <a:srgbClr val="401D00"/>
                </a:solidFill>
                <a:latin typeface="微軟正黑體" panose="020B0604030504040204" pitchFamily="34" charset="-120"/>
                <a:ea typeface="微軟正黑體" panose="020B0604030504040204" pitchFamily="34" charset="-120"/>
              </a:rPr>
              <a:t>列管</a:t>
            </a:r>
            <a:r>
              <a:rPr lang="zh-TW" altLang="en-US" sz="2400" b="1" dirty="0">
                <a:solidFill>
                  <a:srgbClr val="401D00"/>
                </a:solidFill>
                <a:latin typeface="微軟正黑體" panose="020B0604030504040204" pitchFamily="34" charset="-120"/>
                <a:ea typeface="微軟正黑體" panose="020B0604030504040204" pitchFamily="34" charset="-120"/>
              </a:rPr>
              <a:t>定義</a:t>
            </a:r>
            <a:r>
              <a:rPr lang="en-US" altLang="zh-TW" sz="2400" b="1" dirty="0">
                <a:solidFill>
                  <a:srgbClr val="401D00"/>
                </a:solidFill>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2400" b="1" dirty="0">
                <a:solidFill>
                  <a:srgbClr val="401D00"/>
                </a:solidFill>
                <a:latin typeface="微軟正黑體" panose="020B0604030504040204" pitchFamily="34" charset="-120"/>
                <a:ea typeface="微軟正黑體" panose="020B0604030504040204" pitchFamily="34" charset="-120"/>
                <a:sym typeface="Wingdings" panose="05000000000000000000" pitchFamily="2" charset="2"/>
              </a:rPr>
              <a:t> </a:t>
            </a:r>
            <a:r>
              <a:rPr lang="en-US" altLang="zh-TW" sz="2400" b="1" dirty="0">
                <a:solidFill>
                  <a:srgbClr val="401D00"/>
                </a:solidFill>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2400" b="1" dirty="0">
                <a:solidFill>
                  <a:srgbClr val="401D00"/>
                </a:solidFill>
                <a:latin typeface="微軟正黑體" panose="020B0604030504040204" pitchFamily="34" charset="-120"/>
                <a:ea typeface="微軟正黑體" panose="020B0604030504040204" pitchFamily="34" charset="-120"/>
              </a:rPr>
              <a:t>自</a:t>
            </a:r>
            <a:r>
              <a:rPr lang="en-US" altLang="zh-TW" sz="2400" b="1" dirty="0">
                <a:solidFill>
                  <a:srgbClr val="401D00"/>
                </a:solidFill>
                <a:latin typeface="微軟正黑體" panose="020B0604030504040204" pitchFamily="34" charset="-120"/>
                <a:ea typeface="微軟正黑體" panose="020B0604030504040204" pitchFamily="34" charset="-120"/>
              </a:rPr>
              <a:t>108</a:t>
            </a:r>
            <a:r>
              <a:rPr lang="zh-TW" altLang="en-US" sz="2400" b="1" dirty="0">
                <a:solidFill>
                  <a:srgbClr val="401D00"/>
                </a:solidFill>
                <a:latin typeface="微軟正黑體" panose="020B0604030504040204" pitchFamily="34" charset="-120"/>
                <a:ea typeface="微軟正黑體" panose="020B0604030504040204" pitchFamily="34" charset="-120"/>
              </a:rPr>
              <a:t>學年度實施</a:t>
            </a:r>
            <a:r>
              <a:rPr lang="en-US" altLang="zh-TW" sz="2400" b="1" dirty="0">
                <a:solidFill>
                  <a:srgbClr val="401D00"/>
                </a:solidFill>
                <a:latin typeface="微軟正黑體" panose="020B0604030504040204" pitchFamily="34" charset="-120"/>
                <a:ea typeface="微軟正黑體" panose="020B0604030504040204" pitchFamily="34" charset="-120"/>
              </a:rPr>
              <a:t>)</a:t>
            </a:r>
          </a:p>
          <a:p>
            <a:pPr marL="0" indent="0">
              <a:buNone/>
            </a:pPr>
            <a:r>
              <a:rPr lang="en-US" altLang="zh-TW" sz="2200" dirty="0">
                <a:solidFill>
                  <a:srgbClr val="401D00"/>
                </a:solidFill>
                <a:latin typeface="微軟正黑體" panose="020B0604030504040204" pitchFamily="34" charset="-120"/>
                <a:ea typeface="微軟正黑體" panose="020B0604030504040204" pitchFamily="34" charset="-120"/>
              </a:rPr>
              <a:t>(</a:t>
            </a:r>
            <a:r>
              <a:rPr lang="zh-TW" altLang="en-US" sz="2200" dirty="0">
                <a:solidFill>
                  <a:srgbClr val="401D00"/>
                </a:solidFill>
                <a:latin typeface="微軟正黑體" panose="020B0604030504040204" pitchFamily="34" charset="-120"/>
                <a:ea typeface="微軟正黑體" panose="020B0604030504040204" pitchFamily="34" charset="-120"/>
              </a:rPr>
              <a:t>一</a:t>
            </a:r>
            <a:r>
              <a:rPr lang="en-US" altLang="zh-TW" sz="2200" dirty="0">
                <a:solidFill>
                  <a:srgbClr val="401D00"/>
                </a:solidFill>
                <a:latin typeface="微軟正黑體" panose="020B0604030504040204" pitchFamily="34" charset="-120"/>
                <a:ea typeface="微軟正黑體" panose="020B0604030504040204" pitchFamily="34" charset="-120"/>
              </a:rPr>
              <a:t>)</a:t>
            </a:r>
            <a:r>
              <a:rPr lang="zh-TW" altLang="zh-TW" sz="2200" dirty="0">
                <a:solidFill>
                  <a:srgbClr val="401D00"/>
                </a:solidFill>
                <a:latin typeface="微軟正黑體" panose="020B0604030504040204" pitchFamily="34" charset="-120"/>
                <a:ea typeface="微軟正黑體" panose="020B0604030504040204" pitchFamily="34" charset="-120"/>
              </a:rPr>
              <a:t>購置</a:t>
            </a:r>
            <a:r>
              <a:rPr lang="zh-TW" altLang="zh-TW" sz="2200" dirty="0" smtClean="0">
                <a:solidFill>
                  <a:srgbClr val="FF0000"/>
                </a:solidFill>
                <a:latin typeface="微軟正黑體" panose="020B0604030504040204" pitchFamily="34" charset="-120"/>
                <a:ea typeface="微軟正黑體" panose="020B0604030504040204" pitchFamily="34" charset="-120"/>
              </a:rPr>
              <a:t>單價</a:t>
            </a:r>
            <a:r>
              <a:rPr lang="zh-TW" altLang="en-US" sz="2200" dirty="0" smtClean="0">
                <a:solidFill>
                  <a:srgbClr val="FF0000"/>
                </a:solidFill>
                <a:latin typeface="微軟正黑體" panose="020B0604030504040204" pitchFamily="34" charset="-120"/>
                <a:ea typeface="微軟正黑體" panose="020B0604030504040204" pitchFamily="34" charset="-120"/>
              </a:rPr>
              <a:t>六千</a:t>
            </a:r>
            <a:r>
              <a:rPr lang="en-US" altLang="zh-TW" sz="2200" dirty="0" smtClean="0">
                <a:solidFill>
                  <a:srgbClr val="FF0000"/>
                </a:solidFill>
                <a:latin typeface="微軟正黑體" panose="020B0604030504040204" pitchFamily="34" charset="-120"/>
                <a:ea typeface="微軟正黑體" panose="020B0604030504040204" pitchFamily="34" charset="-120"/>
              </a:rPr>
              <a:t>(</a:t>
            </a:r>
            <a:r>
              <a:rPr lang="zh-TW" altLang="zh-TW" sz="2200" dirty="0">
                <a:solidFill>
                  <a:srgbClr val="FF0000"/>
                </a:solidFill>
                <a:latin typeface="微軟正黑體" panose="020B0604030504040204" pitchFamily="34" charset="-120"/>
                <a:ea typeface="微軟正黑體" panose="020B0604030504040204" pitchFamily="34" charset="-120"/>
              </a:rPr>
              <a:t>含</a:t>
            </a:r>
            <a:r>
              <a:rPr lang="en-US" altLang="zh-TW" sz="2200" dirty="0">
                <a:solidFill>
                  <a:srgbClr val="FF0000"/>
                </a:solidFill>
                <a:latin typeface="微軟正黑體" panose="020B0604030504040204" pitchFamily="34" charset="-120"/>
                <a:ea typeface="微軟正黑體" panose="020B0604030504040204" pitchFamily="34" charset="-120"/>
              </a:rPr>
              <a:t>)</a:t>
            </a:r>
            <a:r>
              <a:rPr lang="zh-TW" altLang="zh-TW" sz="2200" dirty="0">
                <a:solidFill>
                  <a:srgbClr val="FF0000"/>
                </a:solidFill>
                <a:latin typeface="微軟正黑體" panose="020B0604030504040204" pitchFamily="34" charset="-120"/>
                <a:ea typeface="微軟正黑體" panose="020B0604030504040204" pitchFamily="34" charset="-120"/>
              </a:rPr>
              <a:t>以上至未滿一萬元且使用年限在</a:t>
            </a:r>
            <a:r>
              <a:rPr lang="zh-TW" altLang="zh-TW" sz="2200" dirty="0" smtClean="0">
                <a:solidFill>
                  <a:srgbClr val="FF0000"/>
                </a:solidFill>
                <a:latin typeface="微軟正黑體" panose="020B0604030504040204" pitchFamily="34" charset="-120"/>
                <a:ea typeface="微軟正黑體" panose="020B0604030504040204" pitchFamily="34" charset="-120"/>
              </a:rPr>
              <a:t>二年</a:t>
            </a:r>
            <a:r>
              <a:rPr lang="zh-TW" altLang="en-US" sz="2200" dirty="0" smtClean="0">
                <a:solidFill>
                  <a:srgbClr val="FF0000"/>
                </a:solidFill>
                <a:latin typeface="微軟正黑體" panose="020B0604030504040204" pitchFamily="34" charset="-120"/>
                <a:ea typeface="微軟正黑體" panose="020B0604030504040204" pitchFamily="34" charset="-120"/>
              </a:rPr>
              <a:t>以</a:t>
            </a:r>
            <a:r>
              <a:rPr lang="zh-TW" altLang="zh-TW" sz="2200" dirty="0" smtClean="0">
                <a:solidFill>
                  <a:srgbClr val="FF0000"/>
                </a:solidFill>
                <a:latin typeface="微軟正黑體" panose="020B0604030504040204" pitchFamily="34" charset="-120"/>
                <a:ea typeface="微軟正黑體" panose="020B0604030504040204" pitchFamily="34" charset="-120"/>
              </a:rPr>
              <a:t>上</a:t>
            </a:r>
            <a:endParaRPr lang="en-US" altLang="zh-TW" sz="2200" dirty="0" smtClean="0">
              <a:solidFill>
                <a:srgbClr val="FF0000"/>
              </a:solidFill>
              <a:latin typeface="微軟正黑體" panose="020B0604030504040204" pitchFamily="34" charset="-120"/>
              <a:ea typeface="微軟正黑體" panose="020B0604030504040204" pitchFamily="34" charset="-120"/>
            </a:endParaRPr>
          </a:p>
          <a:p>
            <a:pPr marL="0" indent="0">
              <a:buNone/>
            </a:pPr>
            <a:r>
              <a:rPr lang="zh-TW" altLang="en-US" sz="2200" dirty="0">
                <a:solidFill>
                  <a:srgbClr val="FF0000"/>
                </a:solidFill>
                <a:latin typeface="微軟正黑體" panose="020B0604030504040204" pitchFamily="34" charset="-120"/>
                <a:ea typeface="微軟正黑體" panose="020B0604030504040204" pitchFamily="34" charset="-120"/>
              </a:rPr>
              <a:t> </a:t>
            </a:r>
            <a:r>
              <a:rPr lang="zh-TW" altLang="en-US" sz="2200" dirty="0" smtClean="0">
                <a:solidFill>
                  <a:srgbClr val="FF0000"/>
                </a:solidFill>
                <a:latin typeface="微軟正黑體" panose="020B0604030504040204" pitchFamily="34" charset="-120"/>
                <a:ea typeface="微軟正黑體" panose="020B0604030504040204" pitchFamily="34" charset="-120"/>
              </a:rPr>
              <a:t>     </a:t>
            </a:r>
            <a:r>
              <a:rPr lang="zh-TW" altLang="zh-TW" sz="2200" dirty="0" smtClean="0">
                <a:solidFill>
                  <a:srgbClr val="401D00"/>
                </a:solidFill>
                <a:latin typeface="微軟正黑體" panose="020B0604030504040204" pitchFamily="34" charset="-120"/>
                <a:ea typeface="微軟正黑體" panose="020B0604030504040204" pitchFamily="34" charset="-120"/>
              </a:rPr>
              <a:t>登記</a:t>
            </a:r>
            <a:r>
              <a:rPr lang="zh-TW" altLang="zh-TW" sz="2200" dirty="0">
                <a:solidFill>
                  <a:srgbClr val="401D00"/>
                </a:solidFill>
                <a:latin typeface="微軟正黑體" panose="020B0604030504040204" pitchFamily="34" charset="-120"/>
                <a:ea typeface="微軟正黑體" panose="020B0604030504040204" pitchFamily="34" charset="-120"/>
              </a:rPr>
              <a:t>列管之物品。但屬維修、更換性質或設備因</a:t>
            </a:r>
            <a:r>
              <a:rPr lang="zh-TW" altLang="zh-TW" sz="2200" dirty="0" smtClean="0">
                <a:solidFill>
                  <a:srgbClr val="401D00"/>
                </a:solidFill>
                <a:latin typeface="微軟正黑體" panose="020B0604030504040204" pitchFamily="34" charset="-120"/>
                <a:ea typeface="微軟正黑體" panose="020B0604030504040204" pitchFamily="34" charset="-120"/>
              </a:rPr>
              <a:t>增置</a:t>
            </a:r>
            <a:r>
              <a:rPr lang="zh-TW" altLang="zh-TW" sz="2200" dirty="0">
                <a:solidFill>
                  <a:srgbClr val="401D00"/>
                </a:solidFill>
                <a:latin typeface="微軟正黑體" panose="020B0604030504040204" pitchFamily="34" charset="-120"/>
                <a:ea typeface="微軟正黑體" panose="020B0604030504040204" pitchFamily="34" charset="-120"/>
              </a:rPr>
              <a:t>、</a:t>
            </a:r>
            <a:r>
              <a:rPr lang="zh-TW" altLang="zh-TW" sz="2200" dirty="0" smtClean="0">
                <a:solidFill>
                  <a:srgbClr val="401D00"/>
                </a:solidFill>
                <a:latin typeface="微軟正黑體" panose="020B0604030504040204" pitchFamily="34" charset="-120"/>
                <a:ea typeface="微軟正黑體" panose="020B0604030504040204" pitchFamily="34" charset="-120"/>
              </a:rPr>
              <a:t>擴充</a:t>
            </a:r>
            <a:endParaRPr lang="en-US" altLang="zh-TW" sz="2200" dirty="0" smtClean="0">
              <a:solidFill>
                <a:srgbClr val="401D00"/>
              </a:solidFill>
              <a:latin typeface="微軟正黑體" panose="020B0604030504040204" pitchFamily="34" charset="-120"/>
              <a:ea typeface="微軟正黑體" panose="020B0604030504040204" pitchFamily="34" charset="-120"/>
            </a:endParaRPr>
          </a:p>
          <a:p>
            <a:pPr marL="0" indent="0">
              <a:buNone/>
            </a:pPr>
            <a:r>
              <a:rPr lang="zh-TW" altLang="en-US" sz="2200" dirty="0">
                <a:solidFill>
                  <a:srgbClr val="401D00"/>
                </a:solidFill>
                <a:latin typeface="微軟正黑體" panose="020B0604030504040204" pitchFamily="34" charset="-120"/>
                <a:ea typeface="微軟正黑體" panose="020B0604030504040204" pitchFamily="34" charset="-120"/>
              </a:rPr>
              <a:t> </a:t>
            </a:r>
            <a:r>
              <a:rPr lang="zh-TW" altLang="en-US" sz="2200" dirty="0" smtClean="0">
                <a:solidFill>
                  <a:srgbClr val="401D00"/>
                </a:solidFill>
                <a:latin typeface="微軟正黑體" panose="020B0604030504040204" pitchFamily="34" charset="-120"/>
                <a:ea typeface="微軟正黑體" panose="020B0604030504040204" pitchFamily="34" charset="-120"/>
              </a:rPr>
              <a:t>     </a:t>
            </a:r>
            <a:r>
              <a:rPr lang="zh-TW" altLang="zh-TW" sz="2200" dirty="0" smtClean="0">
                <a:solidFill>
                  <a:srgbClr val="401D00"/>
                </a:solidFill>
                <a:latin typeface="微軟正黑體" panose="020B0604030504040204" pitchFamily="34" charset="-120"/>
                <a:ea typeface="微軟正黑體" panose="020B0604030504040204" pitchFamily="34" charset="-120"/>
              </a:rPr>
              <a:t>及</a:t>
            </a:r>
            <a:r>
              <a:rPr lang="zh-TW" altLang="zh-TW" sz="2200" dirty="0">
                <a:solidFill>
                  <a:srgbClr val="401D00"/>
                </a:solidFill>
                <a:latin typeface="微軟正黑體" panose="020B0604030504040204" pitchFamily="34" charset="-120"/>
                <a:ea typeface="微軟正黑體" panose="020B0604030504040204" pitchFamily="34" charset="-120"/>
              </a:rPr>
              <a:t>改良加裝元件等、以及配合採購相關規定</a:t>
            </a:r>
            <a:r>
              <a:rPr lang="zh-TW" altLang="zh-TW" sz="2200" dirty="0" smtClean="0">
                <a:solidFill>
                  <a:srgbClr val="401D00"/>
                </a:solidFill>
                <a:latin typeface="微軟正黑體" panose="020B0604030504040204" pitchFamily="34" charset="-120"/>
                <a:ea typeface="微軟正黑體" panose="020B0604030504040204" pitchFamily="34" charset="-120"/>
              </a:rPr>
              <a:t>免經</a:t>
            </a:r>
            <a:r>
              <a:rPr lang="zh-TW" altLang="zh-TW" sz="2200" dirty="0">
                <a:solidFill>
                  <a:srgbClr val="401D00"/>
                </a:solidFill>
                <a:latin typeface="微軟正黑體" panose="020B0604030504040204" pitchFamily="34" charset="-120"/>
                <a:ea typeface="微軟正黑體" panose="020B0604030504040204" pitchFamily="34" charset="-120"/>
              </a:rPr>
              <a:t>請購可</a:t>
            </a:r>
            <a:r>
              <a:rPr lang="zh-TW" altLang="zh-TW" sz="2200" dirty="0" smtClean="0">
                <a:solidFill>
                  <a:srgbClr val="401D00"/>
                </a:solidFill>
                <a:latin typeface="微軟正黑體" panose="020B0604030504040204" pitchFamily="34" charset="-120"/>
                <a:ea typeface="微軟正黑體" panose="020B0604030504040204" pitchFamily="34" charset="-120"/>
              </a:rPr>
              <a:t>逕行</a:t>
            </a:r>
            <a:endParaRPr lang="en-US" altLang="zh-TW" sz="2200" dirty="0" smtClean="0">
              <a:solidFill>
                <a:srgbClr val="401D00"/>
              </a:solidFill>
              <a:latin typeface="微軟正黑體" panose="020B0604030504040204" pitchFamily="34" charset="-120"/>
              <a:ea typeface="微軟正黑體" panose="020B0604030504040204" pitchFamily="34" charset="-120"/>
            </a:endParaRPr>
          </a:p>
          <a:p>
            <a:pPr marL="0" indent="0">
              <a:buNone/>
            </a:pPr>
            <a:r>
              <a:rPr lang="zh-TW" altLang="en-US" sz="2200" dirty="0" smtClean="0">
                <a:solidFill>
                  <a:srgbClr val="401D00"/>
                </a:solidFill>
                <a:latin typeface="微軟正黑體" panose="020B0604030504040204" pitchFamily="34" charset="-120"/>
                <a:ea typeface="微軟正黑體" panose="020B0604030504040204" pitchFamily="34" charset="-120"/>
              </a:rPr>
              <a:t>      </a:t>
            </a:r>
            <a:r>
              <a:rPr lang="zh-TW" altLang="zh-TW" sz="2200" dirty="0" smtClean="0">
                <a:solidFill>
                  <a:srgbClr val="401D00"/>
                </a:solidFill>
                <a:latin typeface="微軟正黑體" panose="020B0604030504040204" pitchFamily="34" charset="-120"/>
                <a:ea typeface="微軟正黑體" panose="020B0604030504040204" pitchFamily="34" charset="-120"/>
              </a:rPr>
              <a:t>請款</a:t>
            </a:r>
            <a:r>
              <a:rPr lang="zh-TW" altLang="zh-TW" sz="2200" dirty="0">
                <a:solidFill>
                  <a:srgbClr val="401D00"/>
                </a:solidFill>
                <a:latin typeface="微軟正黑體" panose="020B0604030504040204" pitchFamily="34" charset="-120"/>
                <a:ea typeface="微軟正黑體" panose="020B0604030504040204" pitchFamily="34" charset="-120"/>
              </a:rPr>
              <a:t>之項目者，則可免登記列管。</a:t>
            </a:r>
            <a:endParaRPr lang="en-US" altLang="zh-TW" sz="2200" dirty="0">
              <a:solidFill>
                <a:srgbClr val="401D00"/>
              </a:solidFill>
              <a:latin typeface="微軟正黑體" panose="020B0604030504040204" pitchFamily="34" charset="-120"/>
              <a:ea typeface="微軟正黑體" panose="020B0604030504040204" pitchFamily="34" charset="-120"/>
            </a:endParaRPr>
          </a:p>
          <a:p>
            <a:pPr marL="0" indent="0">
              <a:buNone/>
            </a:pPr>
            <a:r>
              <a:rPr lang="zh-TW" altLang="en-US" sz="2200" dirty="0">
                <a:solidFill>
                  <a:srgbClr val="401D00"/>
                </a:solidFill>
                <a:latin typeface="微軟正黑體" panose="020B0604030504040204" pitchFamily="34" charset="-120"/>
                <a:ea typeface="微軟正黑體" panose="020B0604030504040204" pitchFamily="34" charset="-120"/>
              </a:rPr>
              <a:t>      </a:t>
            </a:r>
            <a:r>
              <a:rPr lang="en-US" altLang="zh-TW" sz="2200" dirty="0">
                <a:solidFill>
                  <a:srgbClr val="2007B9"/>
                </a:solidFill>
                <a:latin typeface="微軟正黑體" panose="020B0604030504040204" pitchFamily="34" charset="-120"/>
                <a:ea typeface="微軟正黑體" panose="020B0604030504040204" pitchFamily="34" charset="-120"/>
              </a:rPr>
              <a:t>(</a:t>
            </a:r>
            <a:r>
              <a:rPr lang="zh-TW" altLang="en-US" sz="2200" dirty="0">
                <a:solidFill>
                  <a:srgbClr val="2007B9"/>
                </a:solidFill>
                <a:latin typeface="微軟正黑體" panose="020B0604030504040204" pitchFamily="34" charset="-120"/>
                <a:ea typeface="微軟正黑體" panose="020B0604030504040204" pitchFamily="34" charset="-120"/>
              </a:rPr>
              <a:t>例如印表機、螢幕、桌、椅、櫃等</a:t>
            </a:r>
            <a:r>
              <a:rPr lang="en-US" altLang="zh-TW" sz="2200" dirty="0">
                <a:solidFill>
                  <a:srgbClr val="2007B9"/>
                </a:solidFill>
                <a:latin typeface="微軟正黑體" panose="020B0604030504040204" pitchFamily="34" charset="-120"/>
                <a:ea typeface="微軟正黑體" panose="020B0604030504040204" pitchFamily="34" charset="-120"/>
              </a:rPr>
              <a:t>)</a:t>
            </a:r>
          </a:p>
          <a:p>
            <a:pPr marL="0" indent="0">
              <a:buNone/>
            </a:pPr>
            <a:endParaRPr lang="en-US" altLang="zh-TW" sz="2200" dirty="0">
              <a:solidFill>
                <a:srgbClr val="FF0000"/>
              </a:solidFill>
              <a:latin typeface="微軟正黑體" panose="020B0604030504040204" pitchFamily="34" charset="-120"/>
              <a:ea typeface="微軟正黑體" panose="020B0604030504040204" pitchFamily="34" charset="-120"/>
            </a:endParaRPr>
          </a:p>
          <a:p>
            <a:pPr marL="0" indent="0">
              <a:buNone/>
            </a:pPr>
            <a:r>
              <a:rPr lang="en-US" altLang="zh-TW" sz="2200" dirty="0">
                <a:solidFill>
                  <a:srgbClr val="401D00"/>
                </a:solidFill>
                <a:latin typeface="微軟正黑體" panose="020B0604030504040204" pitchFamily="34" charset="-120"/>
                <a:ea typeface="微軟正黑體" panose="020B0604030504040204" pitchFamily="34" charset="-120"/>
              </a:rPr>
              <a:t>(</a:t>
            </a:r>
            <a:r>
              <a:rPr lang="zh-TW" altLang="en-US" sz="2200" dirty="0">
                <a:solidFill>
                  <a:srgbClr val="401D00"/>
                </a:solidFill>
                <a:latin typeface="微軟正黑體" panose="020B0604030504040204" pitchFamily="34" charset="-120"/>
                <a:ea typeface="微軟正黑體" panose="020B0604030504040204" pitchFamily="34" charset="-120"/>
              </a:rPr>
              <a:t>二</a:t>
            </a:r>
            <a:r>
              <a:rPr lang="en-US" altLang="zh-TW" sz="2200" dirty="0">
                <a:solidFill>
                  <a:srgbClr val="401D00"/>
                </a:solidFill>
                <a:latin typeface="微軟正黑體" panose="020B0604030504040204" pitchFamily="34" charset="-120"/>
                <a:ea typeface="微軟正黑體" panose="020B0604030504040204" pitchFamily="34" charset="-120"/>
              </a:rPr>
              <a:t>)</a:t>
            </a:r>
            <a:r>
              <a:rPr lang="zh-TW" altLang="en-US" sz="2200" dirty="0">
                <a:solidFill>
                  <a:srgbClr val="401D00"/>
                </a:solidFill>
                <a:latin typeface="微軟正黑體" panose="020B0604030504040204" pitchFamily="34" charset="-120"/>
                <a:ea typeface="微軟正黑體" panose="020B0604030504040204" pitchFamily="34" charset="-120"/>
              </a:rPr>
              <a:t> </a:t>
            </a:r>
            <a:r>
              <a:rPr lang="zh-TW" altLang="zh-TW" sz="2200" dirty="0">
                <a:solidFill>
                  <a:srgbClr val="401D00"/>
                </a:solidFill>
                <a:latin typeface="微軟正黑體" panose="020B0604030504040204" pitchFamily="34" charset="-120"/>
                <a:ea typeface="微軟正黑體" panose="020B0604030504040204" pitchFamily="34" charset="-120"/>
              </a:rPr>
              <a:t>如有特別規定，得行文專案列管。</a:t>
            </a:r>
            <a:endParaRPr lang="en-US" altLang="zh-TW" sz="2200" dirty="0">
              <a:solidFill>
                <a:srgbClr val="401D00"/>
              </a:solidFill>
              <a:latin typeface="微軟正黑體" panose="020B0604030504040204" pitchFamily="34" charset="-120"/>
              <a:ea typeface="微軟正黑體" panose="020B0604030504040204" pitchFamily="34" charset="-120"/>
            </a:endParaRPr>
          </a:p>
          <a:p>
            <a:pPr marL="0" indent="0">
              <a:buNone/>
            </a:pPr>
            <a:r>
              <a:rPr lang="zh-TW" altLang="en-US" sz="2200" dirty="0">
                <a:solidFill>
                  <a:srgbClr val="401D00"/>
                </a:solidFill>
                <a:latin typeface="微軟正黑體" panose="020B0604030504040204" pitchFamily="34" charset="-120"/>
                <a:ea typeface="微軟正黑體" panose="020B0604030504040204" pitchFamily="34" charset="-120"/>
              </a:rPr>
              <a:t>      </a:t>
            </a:r>
            <a:r>
              <a:rPr lang="en-US" altLang="zh-TW" sz="2200" dirty="0">
                <a:solidFill>
                  <a:srgbClr val="2007B9"/>
                </a:solidFill>
                <a:latin typeface="微軟正黑體" panose="020B0604030504040204" pitchFamily="34" charset="-120"/>
                <a:ea typeface="微軟正黑體" panose="020B0604030504040204" pitchFamily="34" charset="-120"/>
              </a:rPr>
              <a:t>(</a:t>
            </a:r>
            <a:r>
              <a:rPr lang="zh-TW" altLang="en-US" sz="2200" dirty="0">
                <a:solidFill>
                  <a:srgbClr val="2007B9"/>
                </a:solidFill>
                <a:latin typeface="微軟正黑體" panose="020B0604030504040204" pitchFamily="34" charset="-120"/>
                <a:ea typeface="微軟正黑體" panose="020B0604030504040204" pitchFamily="34" charset="-120"/>
              </a:rPr>
              <a:t>例如捐贈物品</a:t>
            </a:r>
            <a:r>
              <a:rPr lang="en-US" altLang="zh-TW" sz="2200" dirty="0">
                <a:solidFill>
                  <a:srgbClr val="2007B9"/>
                </a:solidFill>
                <a:latin typeface="微軟正黑體" panose="020B0604030504040204" pitchFamily="34" charset="-120"/>
                <a:ea typeface="微軟正黑體" panose="020B0604030504040204" pitchFamily="34" charset="-120"/>
              </a:rPr>
              <a:t>..</a:t>
            </a:r>
            <a:r>
              <a:rPr lang="zh-TW" altLang="en-US" sz="2200" dirty="0">
                <a:solidFill>
                  <a:srgbClr val="2007B9"/>
                </a:solidFill>
                <a:latin typeface="微軟正黑體" panose="020B0604030504040204" pitchFamily="34" charset="-120"/>
                <a:ea typeface="微軟正黑體" panose="020B0604030504040204" pitchFamily="34" charset="-120"/>
              </a:rPr>
              <a:t>等</a:t>
            </a:r>
            <a:r>
              <a:rPr lang="en-US" altLang="zh-TW" sz="2200" dirty="0">
                <a:solidFill>
                  <a:srgbClr val="2007B9"/>
                </a:solidFill>
                <a:latin typeface="微軟正黑體" panose="020B0604030504040204" pitchFamily="34" charset="-120"/>
                <a:ea typeface="微軟正黑體" panose="020B0604030504040204" pitchFamily="34" charset="-120"/>
              </a:rPr>
              <a:t>)</a:t>
            </a:r>
            <a:endParaRPr lang="zh-TW" altLang="zh-TW" sz="2200" dirty="0">
              <a:solidFill>
                <a:srgbClr val="2007B9"/>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n"/>
            </a:pPr>
            <a:r>
              <a:rPr lang="zh-TW" altLang="en-US" sz="2200" b="1" dirty="0">
                <a:solidFill>
                  <a:srgbClr val="401D00"/>
                </a:solidFill>
                <a:latin typeface="微軟正黑體" panose="020B0604030504040204" pitchFamily="34" charset="-120"/>
                <a:ea typeface="微軟正黑體" panose="020B0604030504040204" pitchFamily="34" charset="-120"/>
              </a:rPr>
              <a:t>物品管理系統測試中，如需辦理物品異動</a:t>
            </a:r>
            <a:r>
              <a:rPr lang="en-US" altLang="zh-TW" sz="2200" b="1" dirty="0">
                <a:solidFill>
                  <a:srgbClr val="401D00"/>
                </a:solidFill>
                <a:latin typeface="微軟正黑體" panose="020B0604030504040204" pitchFamily="34" charset="-120"/>
                <a:ea typeface="微軟正黑體" panose="020B0604030504040204" pitchFamily="34" charset="-120"/>
              </a:rPr>
              <a:t>(</a:t>
            </a:r>
            <a:r>
              <a:rPr lang="zh-TW" altLang="en-US" sz="2200" b="1" dirty="0">
                <a:solidFill>
                  <a:srgbClr val="401D00"/>
                </a:solidFill>
                <a:latin typeface="微軟正黑體" panose="020B0604030504040204" pitchFamily="34" charset="-120"/>
                <a:ea typeface="微軟正黑體" panose="020B0604030504040204" pitchFamily="34" charset="-120"/>
              </a:rPr>
              <a:t>移轉及報損</a:t>
            </a:r>
            <a:r>
              <a:rPr lang="en-US" altLang="zh-TW" sz="2200" b="1" dirty="0">
                <a:solidFill>
                  <a:srgbClr val="401D00"/>
                </a:solidFill>
                <a:latin typeface="微軟正黑體" panose="020B0604030504040204" pitchFamily="34" charset="-120"/>
                <a:ea typeface="微軟正黑體" panose="020B0604030504040204" pitchFamily="34" charset="-120"/>
              </a:rPr>
              <a:t>)</a:t>
            </a:r>
            <a:r>
              <a:rPr lang="zh-TW" altLang="en-US" sz="2200" b="1" dirty="0">
                <a:solidFill>
                  <a:srgbClr val="401D00"/>
                </a:solidFill>
                <a:latin typeface="微軟正黑體" panose="020B0604030504040204" pitchFamily="34" charset="-120"/>
                <a:ea typeface="微軟正黑體" panose="020B0604030504040204" pitchFamily="34" charset="-120"/>
              </a:rPr>
              <a:t>請填寫</a:t>
            </a:r>
            <a:r>
              <a:rPr lang="zh-TW" altLang="en-US" sz="2200" b="1" dirty="0">
                <a:solidFill>
                  <a:srgbClr val="FF0000"/>
                </a:solidFill>
                <a:latin typeface="微軟正黑體" panose="020B0604030504040204" pitchFamily="34" charset="-120"/>
                <a:ea typeface="微軟正黑體" panose="020B0604030504040204" pitchFamily="34" charset="-120"/>
              </a:rPr>
              <a:t>紙本申請單</a:t>
            </a:r>
            <a:r>
              <a:rPr lang="zh-TW" altLang="en-US" sz="2200" b="1" dirty="0">
                <a:solidFill>
                  <a:srgbClr val="401D00"/>
                </a:solidFill>
                <a:latin typeface="微軟正黑體" panose="020B0604030504040204" pitchFamily="34" charset="-120"/>
                <a:ea typeface="微軟正黑體" panose="020B0604030504040204" pitchFamily="34" charset="-120"/>
              </a:rPr>
              <a:t>。</a:t>
            </a:r>
          </a:p>
        </p:txBody>
      </p:sp>
      <p:sp>
        <p:nvSpPr>
          <p:cNvPr id="4" name="文字方塊 3"/>
          <p:cNvSpPr txBox="1"/>
          <p:nvPr/>
        </p:nvSpPr>
        <p:spPr>
          <a:xfrm>
            <a:off x="698483" y="5661248"/>
            <a:ext cx="7988317"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0" indent="0">
              <a:buNone/>
            </a:pPr>
            <a:r>
              <a:rPr lang="zh-TW" altLang="en-US" dirty="0">
                <a:solidFill>
                  <a:srgbClr val="FF0000"/>
                </a:solidFill>
                <a:latin typeface="微軟正黑體" panose="020B0604030504040204" pitchFamily="34" charset="-120"/>
                <a:ea typeface="微軟正黑體" panose="020B0604030504040204" pitchFamily="34" charset="-120"/>
              </a:rPr>
              <a:t>★</a:t>
            </a:r>
            <a:r>
              <a:rPr lang="zh-TW" altLang="en-US" dirty="0">
                <a:solidFill>
                  <a:srgbClr val="2007B9"/>
                </a:solidFill>
                <a:latin typeface="微軟正黑體" panose="020B0604030504040204" pitchFamily="34" charset="-120"/>
                <a:ea typeface="微軟正黑體" panose="020B0604030504040204" pitchFamily="34" charset="-120"/>
              </a:rPr>
              <a:t>如確屬</a:t>
            </a:r>
            <a:r>
              <a:rPr lang="zh-TW" altLang="en-US" u="sng" dirty="0">
                <a:solidFill>
                  <a:srgbClr val="2007B9"/>
                </a:solidFill>
                <a:latin typeface="微軟正黑體" panose="020B0604030504040204" pitchFamily="34" charset="-120"/>
                <a:ea typeface="微軟正黑體" panose="020B0604030504040204" pitchFamily="34" charset="-120"/>
              </a:rPr>
              <a:t>消耗物品</a:t>
            </a:r>
            <a:r>
              <a:rPr lang="zh-TW" altLang="en-US" dirty="0">
                <a:solidFill>
                  <a:srgbClr val="2007B9"/>
                </a:solidFill>
                <a:latin typeface="微軟正黑體" panose="020B0604030504040204" pitchFamily="34" charset="-120"/>
                <a:ea typeface="微軟正黑體" panose="020B0604030504040204" pitchFamily="34" charset="-120"/>
              </a:rPr>
              <a:t>或</a:t>
            </a:r>
            <a:r>
              <a:rPr lang="zh-TW" altLang="en-US" u="sng" dirty="0">
                <a:solidFill>
                  <a:srgbClr val="2007B9"/>
                </a:solidFill>
                <a:latin typeface="微軟正黑體" panose="020B0604030504040204" pitchFamily="34" charset="-120"/>
                <a:ea typeface="微軟正黑體" panose="020B0604030504040204" pitchFamily="34" charset="-120"/>
              </a:rPr>
              <a:t>易碎</a:t>
            </a:r>
            <a:r>
              <a:rPr lang="zh-TW" altLang="en-US" dirty="0">
                <a:solidFill>
                  <a:srgbClr val="2007B9"/>
                </a:solidFill>
                <a:latin typeface="微軟正黑體" panose="020B0604030504040204" pitchFamily="34" charset="-120"/>
                <a:ea typeface="微軟正黑體" panose="020B0604030504040204" pitchFamily="34" charset="-120"/>
              </a:rPr>
              <a:t>或</a:t>
            </a:r>
            <a:r>
              <a:rPr lang="zh-TW" altLang="en-US" u="sng" dirty="0">
                <a:solidFill>
                  <a:srgbClr val="2007B9"/>
                </a:solidFill>
                <a:latin typeface="微軟正黑體" panose="020B0604030504040204" pitchFamily="34" charset="-120"/>
                <a:ea typeface="微軟正黑體" panose="020B0604030504040204" pitchFamily="34" charset="-120"/>
              </a:rPr>
              <a:t>使用一次即耗損</a:t>
            </a:r>
            <a:r>
              <a:rPr lang="zh-TW" altLang="en-US" dirty="0">
                <a:solidFill>
                  <a:srgbClr val="2007B9"/>
                </a:solidFill>
                <a:latin typeface="微軟正黑體" panose="020B0604030504040204" pitchFamily="34" charset="-120"/>
                <a:ea typeface="微軟正黑體" panose="020B0604030504040204" pitchFamily="34" charset="-120"/>
              </a:rPr>
              <a:t>或</a:t>
            </a:r>
            <a:r>
              <a:rPr lang="zh-TW" altLang="en-US" u="sng" dirty="0">
                <a:solidFill>
                  <a:srgbClr val="2007B9"/>
                </a:solidFill>
                <a:latin typeface="微軟正黑體" panose="020B0604030504040204" pitchFamily="34" charset="-120"/>
                <a:ea typeface="微軟正黑體" panose="020B0604030504040204" pitchFamily="34" charset="-120"/>
              </a:rPr>
              <a:t>使用年限不達二年以上</a:t>
            </a:r>
            <a:r>
              <a:rPr lang="zh-TW" altLang="en-US" dirty="0">
                <a:solidFill>
                  <a:srgbClr val="2007B9"/>
                </a:solidFill>
                <a:latin typeface="微軟正黑體" panose="020B0604030504040204" pitchFamily="34" charset="-120"/>
                <a:ea typeface="微軟正黑體" panose="020B0604030504040204" pitchFamily="34" charset="-120"/>
              </a:rPr>
              <a:t>者，請於</a:t>
            </a:r>
            <a:r>
              <a:rPr lang="zh-TW" altLang="en-US" dirty="0">
                <a:solidFill>
                  <a:srgbClr val="FF0000"/>
                </a:solidFill>
                <a:latin typeface="微軟正黑體" panose="020B0604030504040204" pitchFamily="34" charset="-120"/>
                <a:ea typeface="微軟正黑體" panose="020B0604030504040204" pitchFamily="34" charset="-120"/>
              </a:rPr>
              <a:t>「採購驗收紀錄單」</a:t>
            </a:r>
            <a:r>
              <a:rPr lang="zh-TW" altLang="en-US" dirty="0">
                <a:solidFill>
                  <a:srgbClr val="2007B9"/>
                </a:solidFill>
                <a:latin typeface="微軟正黑體" panose="020B0604030504040204" pitchFamily="34" charset="-120"/>
                <a:ea typeface="微軟正黑體" panose="020B0604030504040204" pitchFamily="34" charset="-120"/>
              </a:rPr>
              <a:t>之</a:t>
            </a:r>
            <a:r>
              <a:rPr lang="zh-TW" altLang="en-US" dirty="0">
                <a:solidFill>
                  <a:srgbClr val="401D00"/>
                </a:solidFill>
                <a:latin typeface="微軟正黑體" panose="020B0604030504040204" pitchFamily="34" charset="-120"/>
                <a:ea typeface="微軟正黑體" panose="020B0604030504040204" pitchFamily="34" charset="-120"/>
              </a:rPr>
              <a:t> </a:t>
            </a:r>
            <a:r>
              <a:rPr lang="zh-TW" altLang="en-US" b="1" dirty="0">
                <a:solidFill>
                  <a:srgbClr val="FF0000"/>
                </a:solidFill>
                <a:latin typeface="微軟正黑體" panose="020B0604030504040204" pitchFamily="34" charset="-120"/>
                <a:ea typeface="微軟正黑體" panose="020B0604030504040204" pitchFamily="34" charset="-120"/>
              </a:rPr>
              <a:t>請購說明</a:t>
            </a:r>
            <a:r>
              <a:rPr lang="zh-TW" altLang="en-US" dirty="0">
                <a:solidFill>
                  <a:srgbClr val="2007B9"/>
                </a:solidFill>
                <a:latin typeface="微軟正黑體" panose="020B0604030504040204" pitchFamily="34" charset="-120"/>
                <a:ea typeface="微軟正黑體" panose="020B0604030504040204" pitchFamily="34" charset="-120"/>
              </a:rPr>
              <a:t>欄註明原因。</a:t>
            </a:r>
          </a:p>
        </p:txBody>
      </p:sp>
    </p:spTree>
    <p:extLst>
      <p:ext uri="{BB962C8B-B14F-4D97-AF65-F5344CB8AC3E}">
        <p14:creationId xmlns:p14="http://schemas.microsoft.com/office/powerpoint/2010/main" val="46016456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sz="4000" b="1" kern="0" dirty="0">
                <a:solidFill>
                  <a:srgbClr val="FF0000"/>
                </a:solidFill>
                <a:latin typeface="微軟正黑體" panose="020B0604030504040204" pitchFamily="34" charset="-120"/>
                <a:ea typeface="微軟正黑體" panose="020B0604030504040204" pitchFamily="34" charset="-120"/>
              </a:rPr>
              <a:t>電腦軟體</a:t>
            </a:r>
            <a:endParaRPr lang="zh-TW" altLang="en-US" sz="4000"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a:xfrm>
            <a:off x="611560" y="1340768"/>
            <a:ext cx="8208912" cy="4968552"/>
          </a:xfrm>
        </p:spPr>
        <p:txBody>
          <a:bodyPr/>
          <a:lstStyle/>
          <a:p>
            <a:pPr>
              <a:buFont typeface="Wingdings" panose="05000000000000000000" pitchFamily="2" charset="2"/>
              <a:buChar char="n"/>
            </a:pPr>
            <a:r>
              <a:rPr lang="zh-TW" altLang="en-US" sz="2200" dirty="0">
                <a:solidFill>
                  <a:srgbClr val="401D00"/>
                </a:solidFill>
                <a:latin typeface="微軟正黑體" panose="020B0604030504040204" pitchFamily="34" charset="-120"/>
                <a:ea typeface="微軟正黑體" panose="020B0604030504040204" pitchFamily="34" charset="-120"/>
              </a:rPr>
              <a:t>購置電腦軟體金額</a:t>
            </a:r>
            <a:r>
              <a:rPr lang="zh-TW" altLang="zh-TW" sz="2200" dirty="0">
                <a:solidFill>
                  <a:srgbClr val="FF0000"/>
                </a:solidFill>
                <a:latin typeface="微軟正黑體" panose="020B0604030504040204" pitchFamily="34" charset="-120"/>
                <a:ea typeface="微軟正黑體" panose="020B0604030504040204" pitchFamily="34" charset="-120"/>
              </a:rPr>
              <a:t>超過一萬元</a:t>
            </a:r>
            <a:r>
              <a:rPr lang="zh-TW" altLang="en-US" sz="2200" dirty="0">
                <a:solidFill>
                  <a:srgbClr val="FF0000"/>
                </a:solidFill>
                <a:latin typeface="微軟正黑體" panose="020B0604030504040204" pitchFamily="34" charset="-120"/>
                <a:ea typeface="微軟正黑體" panose="020B0604030504040204" pitchFamily="34" charset="-120"/>
              </a:rPr>
              <a:t>且</a:t>
            </a:r>
            <a:r>
              <a:rPr lang="zh-TW" altLang="zh-TW" sz="2200" dirty="0">
                <a:solidFill>
                  <a:srgbClr val="FF0000"/>
                </a:solidFill>
                <a:latin typeface="微軟正黑體" panose="020B0604030504040204" pitchFamily="34" charset="-120"/>
                <a:ea typeface="微軟正黑體" panose="020B0604030504040204" pitchFamily="34" charset="-120"/>
              </a:rPr>
              <a:t>使用年限在二年以上者</a:t>
            </a:r>
            <a:r>
              <a:rPr lang="zh-TW" altLang="zh-TW" sz="2200" dirty="0">
                <a:solidFill>
                  <a:srgbClr val="401D00"/>
                </a:solidFill>
                <a:latin typeface="微軟正黑體" panose="020B0604030504040204" pitchFamily="34" charset="-120"/>
                <a:ea typeface="微軟正黑體" panose="020B0604030504040204" pitchFamily="34" charset="-120"/>
              </a:rPr>
              <a:t>，</a:t>
            </a:r>
            <a:r>
              <a:rPr lang="zh-TW" altLang="en-US" sz="2200" dirty="0">
                <a:solidFill>
                  <a:srgbClr val="401D00"/>
                </a:solidFill>
                <a:latin typeface="微軟正黑體" panose="020B0604030504040204" pitchFamily="34" charset="-120"/>
                <a:ea typeface="微軟正黑體" panose="020B0604030504040204" pitchFamily="34" charset="-120"/>
              </a:rPr>
              <a:t>屬財產</a:t>
            </a:r>
            <a:r>
              <a:rPr lang="en-US" altLang="zh-TW" sz="2200" dirty="0">
                <a:solidFill>
                  <a:srgbClr val="401D00"/>
                </a:solidFill>
                <a:latin typeface="微軟正黑體" panose="020B0604030504040204" pitchFamily="34" charset="-120"/>
                <a:ea typeface="微軟正黑體" panose="020B0604030504040204" pitchFamily="34" charset="-120"/>
              </a:rPr>
              <a:t>(</a:t>
            </a:r>
            <a:r>
              <a:rPr lang="zh-TW" altLang="en-US" sz="2200" dirty="0">
                <a:solidFill>
                  <a:srgbClr val="401D00"/>
                </a:solidFill>
                <a:latin typeface="微軟正黑體" panose="020B0604030504040204" pitchFamily="34" charset="-120"/>
                <a:ea typeface="微軟正黑體" panose="020B0604030504040204" pitchFamily="34" charset="-120"/>
              </a:rPr>
              <a:t>電腦軟體</a:t>
            </a:r>
            <a:r>
              <a:rPr lang="en-US" altLang="zh-TW" sz="2200" dirty="0">
                <a:solidFill>
                  <a:srgbClr val="401D00"/>
                </a:solidFill>
                <a:latin typeface="微軟正黑體" panose="020B0604030504040204" pitchFamily="34" charset="-120"/>
                <a:ea typeface="微軟正黑體" panose="020B0604030504040204" pitchFamily="34" charset="-120"/>
              </a:rPr>
              <a:t>/</a:t>
            </a:r>
            <a:r>
              <a:rPr lang="zh-TW" altLang="zh-TW" sz="2200" dirty="0">
                <a:solidFill>
                  <a:srgbClr val="401D00"/>
                </a:solidFill>
                <a:latin typeface="微軟正黑體" panose="020B0604030504040204" pitchFamily="34" charset="-120"/>
                <a:ea typeface="微軟正黑體" panose="020B0604030504040204" pitchFamily="34" charset="-120"/>
              </a:rPr>
              <a:t>無形資產</a:t>
            </a:r>
            <a:r>
              <a:rPr lang="en-US" altLang="zh-TW" sz="2200" dirty="0">
                <a:solidFill>
                  <a:srgbClr val="401D00"/>
                </a:solidFill>
                <a:latin typeface="微軟正黑體" panose="020B0604030504040204" pitchFamily="34" charset="-120"/>
                <a:ea typeface="微軟正黑體" panose="020B0604030504040204" pitchFamily="34" charset="-120"/>
              </a:rPr>
              <a:t>)</a:t>
            </a:r>
            <a:r>
              <a:rPr lang="zh-TW" altLang="en-US" sz="2200" dirty="0">
                <a:solidFill>
                  <a:srgbClr val="401D00"/>
                </a:solidFill>
                <a:latin typeface="微軟正黑體" panose="020B0604030504040204" pitchFamily="34" charset="-120"/>
                <a:ea typeface="微軟正黑體" panose="020B0604030504040204" pitchFamily="34" charset="-120"/>
              </a:rPr>
              <a:t>需使用</a:t>
            </a:r>
            <a:r>
              <a:rPr lang="zh-TW" altLang="en-US" sz="2200" dirty="0">
                <a:solidFill>
                  <a:srgbClr val="0000FF"/>
                </a:solidFill>
                <a:latin typeface="微軟正黑體" panose="020B0604030504040204" pitchFamily="34" charset="-120"/>
                <a:ea typeface="微軟正黑體" panose="020B0604030504040204" pitchFamily="34" charset="-120"/>
              </a:rPr>
              <a:t>資本門預算。</a:t>
            </a:r>
            <a:endParaRPr lang="zh-TW" altLang="en-US" sz="2200" dirty="0">
              <a:latin typeface="微軟正黑體" panose="020B0604030504040204" pitchFamily="34" charset="-120"/>
              <a:ea typeface="微軟正黑體" panose="020B0604030504040204" pitchFamily="34" charset="-120"/>
            </a:endParaRPr>
          </a:p>
          <a:p>
            <a:pPr marL="0" indent="0">
              <a:buNone/>
            </a:pPr>
            <a:r>
              <a:rPr lang="en-US" altLang="zh-TW" sz="2200" dirty="0">
                <a:solidFill>
                  <a:srgbClr val="401D00"/>
                </a:solidFill>
                <a:latin typeface="微軟正黑體" panose="020B0604030504040204" pitchFamily="34" charset="-120"/>
                <a:ea typeface="微軟正黑體" panose="020B0604030504040204" pitchFamily="34" charset="-120"/>
              </a:rPr>
              <a:t>(</a:t>
            </a:r>
            <a:r>
              <a:rPr lang="zh-TW" altLang="en-US" sz="2200" dirty="0">
                <a:solidFill>
                  <a:srgbClr val="401D00"/>
                </a:solidFill>
                <a:latin typeface="微軟正黑體" panose="020B0604030504040204" pitchFamily="34" charset="-120"/>
                <a:ea typeface="微軟正黑體" panose="020B0604030504040204" pitchFamily="34" charset="-120"/>
              </a:rPr>
              <a:t>一</a:t>
            </a:r>
            <a:r>
              <a:rPr lang="en-US" altLang="zh-TW" sz="2200" dirty="0">
                <a:solidFill>
                  <a:srgbClr val="401D00"/>
                </a:solidFill>
                <a:latin typeface="微軟正黑體" panose="020B0604030504040204" pitchFamily="34" charset="-120"/>
                <a:ea typeface="微軟正黑體" panose="020B0604030504040204" pitchFamily="34" charset="-120"/>
              </a:rPr>
              <a:t>) </a:t>
            </a:r>
            <a:r>
              <a:rPr lang="zh-TW" altLang="en-US" sz="2200" dirty="0">
                <a:solidFill>
                  <a:srgbClr val="401D00"/>
                </a:solidFill>
                <a:latin typeface="微軟正黑體" panose="020B0604030504040204" pitchFamily="34" charset="-120"/>
                <a:ea typeface="微軟正黑體" panose="020B0604030504040204" pitchFamily="34" charset="-120"/>
              </a:rPr>
              <a:t>應用系統：外購或委託外界設計開發，取得軟體著作財產權</a:t>
            </a:r>
            <a:endParaRPr lang="en-US" altLang="zh-TW" sz="2200" dirty="0">
              <a:solidFill>
                <a:srgbClr val="401D00"/>
              </a:solidFill>
              <a:latin typeface="微軟正黑體" panose="020B0604030504040204" pitchFamily="34" charset="-120"/>
              <a:ea typeface="微軟正黑體" panose="020B0604030504040204" pitchFamily="34" charset="-120"/>
            </a:endParaRPr>
          </a:p>
          <a:p>
            <a:pPr marL="0" indent="0">
              <a:buNone/>
            </a:pPr>
            <a:r>
              <a:rPr lang="zh-TW" altLang="en-US" sz="2200" dirty="0">
                <a:solidFill>
                  <a:srgbClr val="401D00"/>
                </a:solidFill>
                <a:latin typeface="微軟正黑體" panose="020B0604030504040204" pitchFamily="34" charset="-120"/>
                <a:ea typeface="微軟正黑體" panose="020B0604030504040204" pitchFamily="34" charset="-120"/>
              </a:rPr>
              <a:t>     </a:t>
            </a:r>
            <a:r>
              <a:rPr lang="zh-TW" altLang="en-US" sz="2200" dirty="0" smtClean="0">
                <a:solidFill>
                  <a:srgbClr val="401D00"/>
                </a:solidFill>
                <a:latin typeface="微軟正黑體" panose="020B0604030504040204" pitchFamily="34" charset="-120"/>
                <a:ea typeface="微軟正黑體" panose="020B0604030504040204" pitchFamily="34" charset="-120"/>
              </a:rPr>
              <a:t>  之</a:t>
            </a:r>
            <a:r>
              <a:rPr lang="zh-TW" altLang="en-US" sz="2200" dirty="0">
                <a:solidFill>
                  <a:srgbClr val="401D00"/>
                </a:solidFill>
                <a:latin typeface="微軟正黑體" panose="020B0604030504040204" pitchFamily="34" charset="-120"/>
                <a:ea typeface="微軟正黑體" panose="020B0604030504040204" pitchFamily="34" charset="-120"/>
              </a:rPr>
              <a:t>相關權利，具有重製、轉發、修改該項軟體之權利者。</a:t>
            </a:r>
          </a:p>
          <a:p>
            <a:pPr marL="0" indent="0">
              <a:buNone/>
            </a:pPr>
            <a:r>
              <a:rPr lang="en-US" altLang="zh-TW" sz="2200" dirty="0">
                <a:solidFill>
                  <a:srgbClr val="401D00"/>
                </a:solidFill>
                <a:latin typeface="微軟正黑體" panose="020B0604030504040204" pitchFamily="34" charset="-120"/>
                <a:ea typeface="微軟正黑體" panose="020B0604030504040204" pitchFamily="34" charset="-120"/>
              </a:rPr>
              <a:t>(</a:t>
            </a:r>
            <a:r>
              <a:rPr lang="zh-TW" altLang="en-US" sz="2200" dirty="0">
                <a:solidFill>
                  <a:srgbClr val="401D00"/>
                </a:solidFill>
                <a:latin typeface="微軟正黑體" panose="020B0604030504040204" pitchFamily="34" charset="-120"/>
                <a:ea typeface="微軟正黑體" panose="020B0604030504040204" pitchFamily="34" charset="-120"/>
              </a:rPr>
              <a:t>二</a:t>
            </a:r>
            <a:r>
              <a:rPr lang="en-US" altLang="zh-TW" sz="2200" dirty="0">
                <a:solidFill>
                  <a:srgbClr val="401D00"/>
                </a:solidFill>
                <a:latin typeface="微軟正黑體" panose="020B0604030504040204" pitchFamily="34" charset="-120"/>
                <a:ea typeface="微軟正黑體" panose="020B0604030504040204" pitchFamily="34" charset="-120"/>
              </a:rPr>
              <a:t>) </a:t>
            </a:r>
            <a:r>
              <a:rPr lang="zh-TW" altLang="en-US" sz="2200" dirty="0">
                <a:solidFill>
                  <a:srgbClr val="401D00"/>
                </a:solidFill>
                <a:latin typeface="微軟正黑體" panose="020B0604030504040204" pitchFamily="34" charset="-120"/>
                <a:ea typeface="微軟正黑體" panose="020B0604030504040204" pitchFamily="34" charset="-120"/>
              </a:rPr>
              <a:t>套裝軟體：外購或外界設計開發，取得該項軟體永久使用之</a:t>
            </a:r>
            <a:endParaRPr lang="en-US" altLang="zh-TW" sz="2200" dirty="0">
              <a:solidFill>
                <a:srgbClr val="401D00"/>
              </a:solidFill>
              <a:latin typeface="微軟正黑體" panose="020B0604030504040204" pitchFamily="34" charset="-120"/>
              <a:ea typeface="微軟正黑體" panose="020B0604030504040204" pitchFamily="34" charset="-120"/>
            </a:endParaRPr>
          </a:p>
          <a:p>
            <a:pPr marL="0" indent="0">
              <a:buNone/>
            </a:pPr>
            <a:r>
              <a:rPr lang="zh-TW" altLang="en-US" sz="2200" dirty="0">
                <a:solidFill>
                  <a:srgbClr val="401D00"/>
                </a:solidFill>
                <a:latin typeface="微軟正黑體" panose="020B0604030504040204" pitchFamily="34" charset="-120"/>
                <a:ea typeface="微軟正黑體" panose="020B0604030504040204" pitchFamily="34" charset="-120"/>
              </a:rPr>
              <a:t>    </a:t>
            </a:r>
            <a:r>
              <a:rPr lang="zh-TW" altLang="en-US" sz="2200" dirty="0" smtClean="0">
                <a:solidFill>
                  <a:srgbClr val="401D00"/>
                </a:solidFill>
                <a:latin typeface="微軟正黑體" panose="020B0604030504040204" pitchFamily="34" charset="-120"/>
                <a:ea typeface="微軟正黑體" panose="020B0604030504040204" pitchFamily="34" charset="-120"/>
              </a:rPr>
              <a:t>    權利</a:t>
            </a:r>
            <a:r>
              <a:rPr lang="zh-TW" altLang="en-US" sz="2200" dirty="0">
                <a:solidFill>
                  <a:srgbClr val="401D00"/>
                </a:solidFill>
                <a:latin typeface="微軟正黑體" panose="020B0604030504040204" pitchFamily="34" charset="-120"/>
                <a:ea typeface="微軟正黑體" panose="020B0604030504040204" pitchFamily="34" charset="-120"/>
              </a:rPr>
              <a:t>者。</a:t>
            </a:r>
          </a:p>
          <a:p>
            <a:pPr marL="0" indent="0">
              <a:buNone/>
            </a:pPr>
            <a:r>
              <a:rPr lang="en-US" altLang="zh-TW" sz="2200" dirty="0">
                <a:solidFill>
                  <a:srgbClr val="401D00"/>
                </a:solidFill>
                <a:latin typeface="微軟正黑體" panose="020B0604030504040204" pitchFamily="34" charset="-120"/>
                <a:ea typeface="微軟正黑體" panose="020B0604030504040204" pitchFamily="34" charset="-120"/>
              </a:rPr>
              <a:t>(</a:t>
            </a:r>
            <a:r>
              <a:rPr lang="zh-TW" altLang="en-US" sz="2200" dirty="0">
                <a:solidFill>
                  <a:srgbClr val="401D00"/>
                </a:solidFill>
                <a:latin typeface="微軟正黑體" panose="020B0604030504040204" pitchFamily="34" charset="-120"/>
                <a:ea typeface="微軟正黑體" panose="020B0604030504040204" pitchFamily="34" charset="-120"/>
              </a:rPr>
              <a:t>三</a:t>
            </a:r>
            <a:r>
              <a:rPr lang="en-US" altLang="zh-TW" sz="2200" dirty="0">
                <a:solidFill>
                  <a:srgbClr val="401D00"/>
                </a:solidFill>
                <a:latin typeface="微軟正黑體" panose="020B0604030504040204" pitchFamily="34" charset="-120"/>
                <a:ea typeface="微軟正黑體" panose="020B0604030504040204" pitchFamily="34" charset="-120"/>
              </a:rPr>
              <a:t>) </a:t>
            </a:r>
            <a:r>
              <a:rPr lang="zh-TW" altLang="en-US" sz="2200" dirty="0">
                <a:solidFill>
                  <a:srgbClr val="401D00"/>
                </a:solidFill>
                <a:latin typeface="微軟正黑體" panose="020B0604030504040204" pitchFamily="34" charset="-120"/>
                <a:ea typeface="微軟正黑體" panose="020B0604030504040204" pitchFamily="34" charset="-120"/>
              </a:rPr>
              <a:t>授權軟體</a:t>
            </a:r>
            <a:r>
              <a:rPr lang="en-US" altLang="zh-TW" sz="2200" dirty="0">
                <a:solidFill>
                  <a:srgbClr val="401D00"/>
                </a:solidFill>
                <a:latin typeface="微軟正黑體" panose="020B0604030504040204" pitchFamily="34" charset="-120"/>
                <a:ea typeface="微軟正黑體" panose="020B0604030504040204" pitchFamily="34" charset="-120"/>
              </a:rPr>
              <a:t>(</a:t>
            </a:r>
            <a:r>
              <a:rPr lang="zh-TW" altLang="en-US" sz="2200" dirty="0">
                <a:solidFill>
                  <a:srgbClr val="401D00"/>
                </a:solidFill>
                <a:latin typeface="微軟正黑體" panose="020B0604030504040204" pitchFamily="34" charset="-120"/>
                <a:ea typeface="微軟正黑體" panose="020B0604030504040204" pitchFamily="34" charset="-120"/>
              </a:rPr>
              <a:t>含雲端服務</a:t>
            </a:r>
            <a:r>
              <a:rPr lang="en-US" altLang="zh-TW" sz="2200" dirty="0">
                <a:solidFill>
                  <a:srgbClr val="401D00"/>
                </a:solidFill>
                <a:latin typeface="微軟正黑體" panose="020B0604030504040204" pitchFamily="34" charset="-120"/>
                <a:ea typeface="微軟正黑體" panose="020B0604030504040204" pitchFamily="34" charset="-120"/>
              </a:rPr>
              <a:t>)</a:t>
            </a:r>
            <a:r>
              <a:rPr lang="zh-TW" altLang="en-US" sz="2200" dirty="0">
                <a:solidFill>
                  <a:srgbClr val="401D00"/>
                </a:solidFill>
                <a:latin typeface="微軟正黑體" panose="020B0604030504040204" pitchFamily="34" charset="-120"/>
                <a:ea typeface="微軟正黑體" panose="020B0604030504040204" pitchFamily="34" charset="-120"/>
              </a:rPr>
              <a:t>：外購或經授權使用，取得該項軟體</a:t>
            </a:r>
            <a:endParaRPr lang="en-US" altLang="zh-TW" sz="2200" dirty="0">
              <a:solidFill>
                <a:srgbClr val="401D00"/>
              </a:solidFill>
              <a:latin typeface="微軟正黑體" panose="020B0604030504040204" pitchFamily="34" charset="-120"/>
              <a:ea typeface="微軟正黑體" panose="020B0604030504040204" pitchFamily="34" charset="-120"/>
            </a:endParaRPr>
          </a:p>
          <a:p>
            <a:pPr marL="0" indent="0">
              <a:buNone/>
            </a:pPr>
            <a:r>
              <a:rPr lang="zh-TW" altLang="en-US" sz="2200" dirty="0">
                <a:solidFill>
                  <a:srgbClr val="401D00"/>
                </a:solidFill>
                <a:latin typeface="微軟正黑體" panose="020B0604030504040204" pitchFamily="34" charset="-120"/>
                <a:ea typeface="微軟正黑體" panose="020B0604030504040204" pitchFamily="34" charset="-120"/>
              </a:rPr>
              <a:t>     </a:t>
            </a:r>
            <a:r>
              <a:rPr lang="zh-TW" altLang="en-US" sz="2200" dirty="0">
                <a:solidFill>
                  <a:srgbClr val="401D00"/>
                </a:solidFill>
                <a:latin typeface="微軟正黑體" panose="020B0604030504040204" pitchFamily="34" charset="-120"/>
                <a:ea typeface="微軟正黑體" panose="020B0604030504040204" pitchFamily="34" charset="-120"/>
              </a:rPr>
              <a:t> </a:t>
            </a:r>
            <a:r>
              <a:rPr lang="zh-TW" altLang="en-US" sz="2200" dirty="0" smtClean="0">
                <a:solidFill>
                  <a:srgbClr val="401D00"/>
                </a:solidFill>
                <a:latin typeface="微軟正黑體" panose="020B0604030504040204" pitchFamily="34" charset="-120"/>
                <a:ea typeface="微軟正黑體" panose="020B0604030504040204" pitchFamily="34" charset="-120"/>
              </a:rPr>
              <a:t>  </a:t>
            </a:r>
            <a:r>
              <a:rPr lang="zh-TW" altLang="en-US" sz="2200" dirty="0" smtClean="0">
                <a:solidFill>
                  <a:srgbClr val="401D00"/>
                </a:solidFill>
                <a:latin typeface="微軟正黑體" panose="020B0604030504040204" pitchFamily="34" charset="-120"/>
                <a:ea typeface="微軟正黑體" panose="020B0604030504040204" pitchFamily="34" charset="-120"/>
              </a:rPr>
              <a:t>一定</a:t>
            </a:r>
            <a:r>
              <a:rPr lang="zh-TW" altLang="en-US" sz="2200" dirty="0">
                <a:solidFill>
                  <a:srgbClr val="401D00"/>
                </a:solidFill>
                <a:latin typeface="微軟正黑體" panose="020B0604030504040204" pitchFamily="34" charset="-120"/>
                <a:ea typeface="微軟正黑體" panose="020B0604030504040204" pitchFamily="34" charset="-120"/>
              </a:rPr>
              <a:t>期間使用之權利者。</a:t>
            </a:r>
          </a:p>
          <a:p>
            <a:pPr marL="0" indent="0">
              <a:buNone/>
            </a:pPr>
            <a:r>
              <a:rPr lang="en-US" altLang="zh-TW" sz="2200" dirty="0">
                <a:solidFill>
                  <a:srgbClr val="401D00"/>
                </a:solidFill>
                <a:latin typeface="微軟正黑體" panose="020B0604030504040204" pitchFamily="34" charset="-120"/>
                <a:ea typeface="微軟正黑體" panose="020B0604030504040204" pitchFamily="34" charset="-120"/>
              </a:rPr>
              <a:t>(</a:t>
            </a:r>
            <a:r>
              <a:rPr lang="zh-TW" altLang="en-US" sz="2200" dirty="0">
                <a:solidFill>
                  <a:srgbClr val="401D00"/>
                </a:solidFill>
                <a:latin typeface="微軟正黑體" panose="020B0604030504040204" pitchFamily="34" charset="-120"/>
                <a:ea typeface="微軟正黑體" panose="020B0604030504040204" pitchFamily="34" charset="-120"/>
              </a:rPr>
              <a:t>四</a:t>
            </a:r>
            <a:r>
              <a:rPr lang="en-US" altLang="zh-TW" sz="2200" dirty="0">
                <a:solidFill>
                  <a:srgbClr val="401D00"/>
                </a:solidFill>
                <a:latin typeface="微軟正黑體" panose="020B0604030504040204" pitchFamily="34" charset="-120"/>
                <a:ea typeface="微軟正黑體" panose="020B0604030504040204" pitchFamily="34" charset="-120"/>
              </a:rPr>
              <a:t>) </a:t>
            </a:r>
            <a:r>
              <a:rPr lang="zh-TW" altLang="en-US" sz="2200" dirty="0">
                <a:solidFill>
                  <a:srgbClr val="401D00"/>
                </a:solidFill>
                <a:latin typeface="微軟正黑體" panose="020B0604030504040204" pitchFamily="34" charset="-120"/>
                <a:ea typeface="微軟正黑體" panose="020B0604030504040204" pitchFamily="34" charset="-120"/>
              </a:rPr>
              <a:t>其他軟體：非屬上述任一種分類之軟體</a:t>
            </a:r>
            <a:r>
              <a:rPr lang="zh-TW" altLang="en-US" sz="2200" dirty="0">
                <a:solidFill>
                  <a:srgbClr val="401D00"/>
                </a:solidFill>
                <a:latin typeface="標楷體" panose="03000509000000000000" pitchFamily="65" charset="-120"/>
                <a:ea typeface="標楷體" panose="03000509000000000000" pitchFamily="65" charset="-120"/>
              </a:rPr>
              <a:t>。</a:t>
            </a:r>
            <a:endParaRPr lang="en-US" altLang="zh-TW" sz="2200" dirty="0">
              <a:solidFill>
                <a:srgbClr val="401D00"/>
              </a:solidFill>
              <a:latin typeface="標楷體" panose="03000509000000000000" pitchFamily="65" charset="-120"/>
              <a:ea typeface="標楷體" panose="03000509000000000000" pitchFamily="65" charset="-120"/>
            </a:endParaRPr>
          </a:p>
          <a:p>
            <a:endParaRPr lang="en-US" altLang="zh-TW" sz="2200" dirty="0">
              <a:solidFill>
                <a:srgbClr val="401D00"/>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n"/>
            </a:pPr>
            <a:r>
              <a:rPr lang="zh-TW" altLang="zh-TW" sz="2200" dirty="0">
                <a:solidFill>
                  <a:srgbClr val="401D00"/>
                </a:solidFill>
                <a:latin typeface="微軟正黑體" panose="020B0604030504040204" pitchFamily="34" charset="-120"/>
                <a:ea typeface="微軟正黑體" panose="020B0604030504040204" pitchFamily="34" charset="-120"/>
              </a:rPr>
              <a:t>其他外購或委託外界設計開發之電腦軟體為一萬元以下或使用年限在二年以下</a:t>
            </a:r>
            <a:r>
              <a:rPr lang="en-US" altLang="zh-TW" sz="2200" dirty="0">
                <a:solidFill>
                  <a:srgbClr val="401D00"/>
                </a:solidFill>
                <a:latin typeface="微軟正黑體" panose="020B0604030504040204" pitchFamily="34" charset="-120"/>
                <a:ea typeface="微軟正黑體" panose="020B0604030504040204" pitchFamily="34" charset="-120"/>
              </a:rPr>
              <a:t>(</a:t>
            </a:r>
            <a:r>
              <a:rPr lang="zh-TW" altLang="zh-TW" sz="2200" dirty="0">
                <a:solidFill>
                  <a:srgbClr val="401D00"/>
                </a:solidFill>
                <a:latin typeface="微軟正黑體" panose="020B0604030504040204" pitchFamily="34" charset="-120"/>
                <a:ea typeface="微軟正黑體" panose="020B0604030504040204" pitchFamily="34" charset="-120"/>
              </a:rPr>
              <a:t>只要有一項是</a:t>
            </a:r>
            <a:r>
              <a:rPr lang="en-US" altLang="zh-TW" sz="2200" dirty="0">
                <a:solidFill>
                  <a:srgbClr val="401D00"/>
                </a:solidFill>
                <a:latin typeface="微軟正黑體" panose="020B0604030504040204" pitchFamily="34" charset="-120"/>
                <a:ea typeface="微軟正黑體" panose="020B0604030504040204" pitchFamily="34" charset="-120"/>
              </a:rPr>
              <a:t>)</a:t>
            </a:r>
            <a:r>
              <a:rPr lang="zh-TW" altLang="zh-TW" sz="2200" dirty="0">
                <a:solidFill>
                  <a:srgbClr val="401D00"/>
                </a:solidFill>
                <a:latin typeface="微軟正黑體" panose="020B0604030504040204" pitchFamily="34" charset="-120"/>
                <a:ea typeface="微軟正黑體" panose="020B0604030504040204" pitchFamily="34" charset="-120"/>
              </a:rPr>
              <a:t>等均列入非消耗品帳，以</a:t>
            </a:r>
            <a:r>
              <a:rPr lang="zh-TW" altLang="zh-TW" sz="2200" dirty="0">
                <a:solidFill>
                  <a:srgbClr val="0000FF"/>
                </a:solidFill>
                <a:latin typeface="微軟正黑體" panose="020B0604030504040204" pitchFamily="34" charset="-120"/>
                <a:ea typeface="微軟正黑體" panose="020B0604030504040204" pitchFamily="34" charset="-120"/>
              </a:rPr>
              <a:t>業務費支出</a:t>
            </a:r>
            <a:r>
              <a:rPr lang="zh-TW" altLang="zh-TW" sz="2200" dirty="0">
                <a:solidFill>
                  <a:srgbClr val="401D00"/>
                </a:solidFill>
                <a:latin typeface="微軟正黑體" panose="020B0604030504040204" pitchFamily="34" charset="-120"/>
                <a:ea typeface="微軟正黑體" panose="020B0604030504040204" pitchFamily="34" charset="-120"/>
              </a:rPr>
              <a:t>。</a:t>
            </a:r>
          </a:p>
          <a:p>
            <a:endParaRPr lang="en-US" altLang="zh-TW" sz="2000" dirty="0"/>
          </a:p>
        </p:txBody>
      </p:sp>
    </p:spTree>
    <p:extLst>
      <p:ext uri="{BB962C8B-B14F-4D97-AF65-F5344CB8AC3E}">
        <p14:creationId xmlns:p14="http://schemas.microsoft.com/office/powerpoint/2010/main" val="372579384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投影片編號版面配置區 3"/>
          <p:cNvSpPr>
            <a:spLocks noGrp="1"/>
          </p:cNvSpPr>
          <p:nvPr>
            <p:ph type="sldNum" sz="quarter" idx="12"/>
          </p:nvPr>
        </p:nvSpPr>
        <p:spPr/>
        <p:txBody>
          <a:bodyPr/>
          <a:lstStyle>
            <a:lvl1pPr>
              <a:defRPr kumimoji="1" sz="2954" b="1">
                <a:solidFill>
                  <a:schemeClr val="tx1"/>
                </a:solidFill>
                <a:latin typeface="標楷體" panose="03000509000000000000" pitchFamily="65" charset="-120"/>
                <a:ea typeface="標楷體" panose="03000509000000000000" pitchFamily="65" charset="-120"/>
              </a:defRPr>
            </a:lvl1pPr>
            <a:lvl2pPr marL="685817" indent="-263776">
              <a:defRPr kumimoji="1" sz="2954" b="1">
                <a:solidFill>
                  <a:schemeClr val="tx1"/>
                </a:solidFill>
                <a:latin typeface="標楷體" panose="03000509000000000000" pitchFamily="65" charset="-120"/>
                <a:ea typeface="標楷體" panose="03000509000000000000" pitchFamily="65" charset="-120"/>
              </a:defRPr>
            </a:lvl2pPr>
            <a:lvl3pPr marL="1055103" indent="-211021">
              <a:defRPr kumimoji="1" sz="2954" b="1">
                <a:solidFill>
                  <a:schemeClr val="tx1"/>
                </a:solidFill>
                <a:latin typeface="標楷體" panose="03000509000000000000" pitchFamily="65" charset="-120"/>
                <a:ea typeface="標楷體" panose="03000509000000000000" pitchFamily="65" charset="-120"/>
              </a:defRPr>
            </a:lvl3pPr>
            <a:lvl4pPr marL="1477145" indent="-211021">
              <a:defRPr kumimoji="1" sz="2954" b="1">
                <a:solidFill>
                  <a:schemeClr val="tx1"/>
                </a:solidFill>
                <a:latin typeface="標楷體" panose="03000509000000000000" pitchFamily="65" charset="-120"/>
                <a:ea typeface="標楷體" panose="03000509000000000000" pitchFamily="65" charset="-120"/>
              </a:defRPr>
            </a:lvl4pPr>
            <a:lvl5pPr marL="1899186" indent="-211021">
              <a:defRPr kumimoji="1" sz="2954" b="1">
                <a:solidFill>
                  <a:schemeClr val="tx1"/>
                </a:solidFill>
                <a:latin typeface="標楷體" panose="03000509000000000000" pitchFamily="65" charset="-120"/>
                <a:ea typeface="標楷體" panose="03000509000000000000" pitchFamily="65" charset="-120"/>
              </a:defRPr>
            </a:lvl5pPr>
            <a:lvl6pPr marL="2321227" indent="-211021" eaLnBrk="0" fontAlgn="base" hangingPunct="0">
              <a:spcBef>
                <a:spcPct val="20000"/>
              </a:spcBef>
              <a:spcAft>
                <a:spcPct val="0"/>
              </a:spcAft>
              <a:buChar char="•"/>
              <a:defRPr kumimoji="1" sz="2954" b="1">
                <a:solidFill>
                  <a:schemeClr val="tx1"/>
                </a:solidFill>
                <a:latin typeface="標楷體" panose="03000509000000000000" pitchFamily="65" charset="-120"/>
                <a:ea typeface="標楷體" panose="03000509000000000000" pitchFamily="65" charset="-120"/>
              </a:defRPr>
            </a:lvl6pPr>
            <a:lvl7pPr marL="2743269" indent="-211021" eaLnBrk="0" fontAlgn="base" hangingPunct="0">
              <a:spcBef>
                <a:spcPct val="20000"/>
              </a:spcBef>
              <a:spcAft>
                <a:spcPct val="0"/>
              </a:spcAft>
              <a:buChar char="•"/>
              <a:defRPr kumimoji="1" sz="2954" b="1">
                <a:solidFill>
                  <a:schemeClr val="tx1"/>
                </a:solidFill>
                <a:latin typeface="標楷體" panose="03000509000000000000" pitchFamily="65" charset="-120"/>
                <a:ea typeface="標楷體" panose="03000509000000000000" pitchFamily="65" charset="-120"/>
              </a:defRPr>
            </a:lvl7pPr>
            <a:lvl8pPr marL="3165310" indent="-211021" eaLnBrk="0" fontAlgn="base" hangingPunct="0">
              <a:spcBef>
                <a:spcPct val="20000"/>
              </a:spcBef>
              <a:spcAft>
                <a:spcPct val="0"/>
              </a:spcAft>
              <a:buChar char="•"/>
              <a:defRPr kumimoji="1" sz="2954" b="1">
                <a:solidFill>
                  <a:schemeClr val="tx1"/>
                </a:solidFill>
                <a:latin typeface="標楷體" panose="03000509000000000000" pitchFamily="65" charset="-120"/>
                <a:ea typeface="標楷體" panose="03000509000000000000" pitchFamily="65" charset="-120"/>
              </a:defRPr>
            </a:lvl8pPr>
            <a:lvl9pPr marL="3587351" indent="-211021" eaLnBrk="0" fontAlgn="base" hangingPunct="0">
              <a:spcBef>
                <a:spcPct val="20000"/>
              </a:spcBef>
              <a:spcAft>
                <a:spcPct val="0"/>
              </a:spcAft>
              <a:buChar char="•"/>
              <a:defRPr kumimoji="1" sz="2954" b="1">
                <a:solidFill>
                  <a:schemeClr val="tx1"/>
                </a:solidFill>
                <a:latin typeface="標楷體" panose="03000509000000000000" pitchFamily="65" charset="-120"/>
                <a:ea typeface="標楷體" panose="03000509000000000000" pitchFamily="65" charset="-120"/>
              </a:defRPr>
            </a:lvl9pPr>
          </a:lstStyle>
          <a:p>
            <a:fld id="{693C2D07-3AA1-4C6C-875E-E96EEE727BB6}" type="slidenum">
              <a:rPr kumimoji="0" lang="zh-TW" altLang="en-US" sz="1108" b="0">
                <a:solidFill>
                  <a:srgbClr val="898989"/>
                </a:solidFill>
                <a:latin typeface="Calibri" panose="020F0502020204030204" pitchFamily="34" charset="0"/>
                <a:ea typeface="新細明體" panose="02020500000000000000" pitchFamily="18" charset="-120"/>
              </a:rPr>
              <a:pPr/>
              <a:t>18</a:t>
            </a:fld>
            <a:endParaRPr kumimoji="0" lang="en-US" altLang="zh-TW" sz="1108" b="0">
              <a:solidFill>
                <a:srgbClr val="898989"/>
              </a:solidFill>
              <a:latin typeface="Calibri" panose="020F0502020204030204" pitchFamily="34" charset="0"/>
              <a:ea typeface="新細明體" panose="02020500000000000000" pitchFamily="18" charset="-120"/>
            </a:endParaRPr>
          </a:p>
        </p:txBody>
      </p:sp>
      <p:sp>
        <p:nvSpPr>
          <p:cNvPr id="20483" name="Rectangle 2"/>
          <p:cNvSpPr>
            <a:spLocks noGrp="1" noChangeArrowheads="1"/>
          </p:cNvSpPr>
          <p:nvPr>
            <p:ph type="title" idx="4294967295"/>
          </p:nvPr>
        </p:nvSpPr>
        <p:spPr>
          <a:xfrm>
            <a:off x="539552" y="404664"/>
            <a:ext cx="8842176" cy="531934"/>
          </a:xfrm>
        </p:spPr>
        <p:txBody>
          <a:bodyPr/>
          <a:lstStyle/>
          <a:p>
            <a:pPr algn="l"/>
            <a:r>
              <a:rPr lang="zh-TW" altLang="en-US" sz="4000" b="1" dirty="0">
                <a:solidFill>
                  <a:schemeClr val="accent2">
                    <a:lumMod val="50000"/>
                  </a:schemeClr>
                </a:solidFill>
                <a:latin typeface="新細明體" panose="02020500000000000000" pitchFamily="18" charset="-120"/>
                <a:ea typeface="新細明體" panose="02020500000000000000" pitchFamily="18" charset="-120"/>
              </a:rPr>
              <a:t>『</a:t>
            </a:r>
            <a:r>
              <a:rPr lang="zh-TW" altLang="en-US" sz="4000" b="1" dirty="0">
                <a:solidFill>
                  <a:schemeClr val="accent2">
                    <a:lumMod val="50000"/>
                  </a:schemeClr>
                </a:solidFill>
                <a:latin typeface="微軟正黑體" panose="020B0604030504040204" pitchFamily="34" charset="-120"/>
                <a:ea typeface="微軟正黑體" panose="020B0604030504040204" pitchFamily="34" charset="-120"/>
              </a:rPr>
              <a:t>單位財物管理人</a:t>
            </a:r>
            <a:r>
              <a:rPr lang="en-US" altLang="zh-TW" sz="4000" b="1" dirty="0">
                <a:solidFill>
                  <a:schemeClr val="accent2">
                    <a:lumMod val="50000"/>
                  </a:schemeClr>
                </a:solidFill>
                <a:latin typeface="新細明體" panose="02020500000000000000" pitchFamily="18" charset="-120"/>
                <a:ea typeface="新細明體" panose="02020500000000000000" pitchFamily="18" charset="-120"/>
              </a:rPr>
              <a:t>』</a:t>
            </a:r>
            <a:endParaRPr lang="zh-TW" altLang="en-US" sz="4000" b="1" dirty="0">
              <a:solidFill>
                <a:schemeClr val="accent2">
                  <a:lumMod val="50000"/>
                </a:schemeClr>
              </a:solidFill>
              <a:latin typeface="微軟正黑體" panose="020B0604030504040204" pitchFamily="34" charset="-120"/>
              <a:ea typeface="微軟正黑體" panose="020B0604030504040204" pitchFamily="34" charset="-120"/>
            </a:endParaRPr>
          </a:p>
        </p:txBody>
      </p:sp>
      <p:sp>
        <p:nvSpPr>
          <p:cNvPr id="12292" name="Rectangle 3"/>
          <p:cNvSpPr>
            <a:spLocks noGrp="1" noChangeArrowheads="1"/>
          </p:cNvSpPr>
          <p:nvPr>
            <p:ph type="body" idx="4294967295"/>
          </p:nvPr>
        </p:nvSpPr>
        <p:spPr>
          <a:xfrm>
            <a:off x="395536" y="1332776"/>
            <a:ext cx="8540788" cy="4652597"/>
          </a:xfrm>
        </p:spPr>
        <p:txBody>
          <a:bodyPr/>
          <a:lstStyle/>
          <a:p>
            <a:pPr>
              <a:buFont typeface="Wingdings" panose="05000000000000000000" pitchFamily="2" charset="2"/>
              <a:buChar char="n"/>
            </a:pPr>
            <a:r>
              <a:rPr lang="zh-TW" altLang="en-US" sz="2400" b="1" dirty="0">
                <a:solidFill>
                  <a:schemeClr val="accent2">
                    <a:lumMod val="50000"/>
                  </a:schemeClr>
                </a:solidFill>
                <a:latin typeface="微軟正黑體" panose="020B0604030504040204" pitchFamily="34" charset="-120"/>
                <a:ea typeface="微軟正黑體" panose="020B0604030504040204" pitchFamily="34" charset="-120"/>
              </a:rPr>
              <a:t>目的</a:t>
            </a:r>
            <a:r>
              <a:rPr lang="en-US" altLang="zh-TW" sz="2400" b="1"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zh-TW" sz="2400" dirty="0">
                <a:solidFill>
                  <a:schemeClr val="accent2">
                    <a:lumMod val="50000"/>
                  </a:schemeClr>
                </a:solidFill>
                <a:latin typeface="微軟正黑體" panose="020B0604030504040204" pitchFamily="34" charset="-120"/>
                <a:ea typeface="微軟正黑體" panose="020B0604030504040204" pitchFamily="34" charset="-120"/>
              </a:rPr>
              <a:t>各</a:t>
            </a:r>
            <a:r>
              <a:rPr lang="zh-TW" altLang="en-US" sz="2400" dirty="0">
                <a:solidFill>
                  <a:schemeClr val="accent2">
                    <a:lumMod val="50000"/>
                  </a:schemeClr>
                </a:solidFill>
                <a:latin typeface="微軟正黑體" panose="020B0604030504040204" pitchFamily="34" charset="-120"/>
                <a:ea typeface="微軟正黑體" panose="020B0604030504040204" pitchFamily="34" charset="-120"/>
              </a:rPr>
              <a:t>保管</a:t>
            </a:r>
            <a:r>
              <a:rPr lang="zh-TW" altLang="zh-TW" sz="2400" dirty="0">
                <a:solidFill>
                  <a:schemeClr val="accent2">
                    <a:lumMod val="50000"/>
                  </a:schemeClr>
                </a:solidFill>
                <a:latin typeface="微軟正黑體" panose="020B0604030504040204" pitchFamily="34" charset="-120"/>
                <a:ea typeface="微軟正黑體" panose="020B0604030504040204" pitchFamily="34" charset="-120"/>
              </a:rPr>
              <a:t>單位內可以選定一位或多位財產管理人，經管該單位之財產，協助單位財產異動、減損及盤點事宜，以利單位對所經管、使用之財物能掌握使用情況</a:t>
            </a:r>
            <a:r>
              <a:rPr lang="zh-TW" altLang="en-US" sz="2400" dirty="0">
                <a:solidFill>
                  <a:schemeClr val="accent2">
                    <a:lumMod val="50000"/>
                  </a:schemeClr>
                </a:solidFill>
                <a:latin typeface="微軟正黑體" panose="020B0604030504040204" pitchFamily="34" charset="-120"/>
                <a:ea typeface="微軟正黑體" panose="020B0604030504040204" pitchFamily="34" charset="-120"/>
              </a:rPr>
              <a:t>及</a:t>
            </a:r>
            <a:r>
              <a:rPr lang="zh-TW" altLang="zh-TW" sz="2400" dirty="0">
                <a:solidFill>
                  <a:schemeClr val="accent2">
                    <a:lumMod val="50000"/>
                  </a:schemeClr>
                </a:solidFill>
                <a:latin typeface="微軟正黑體" panose="020B0604030504040204" pitchFamily="34" charset="-120"/>
                <a:ea typeface="微軟正黑體" panose="020B0604030504040204" pitchFamily="34" charset="-120"/>
              </a:rPr>
              <a:t>效能。</a:t>
            </a:r>
            <a:endParaRPr lang="en-US" altLang="zh-TW" sz="2400" dirty="0">
              <a:solidFill>
                <a:schemeClr val="accent2">
                  <a:lumMod val="50000"/>
                </a:schemeClr>
              </a:solidFill>
              <a:latin typeface="微軟正黑體" panose="020B0604030504040204" pitchFamily="34" charset="-120"/>
              <a:ea typeface="微軟正黑體" panose="020B0604030504040204" pitchFamily="34" charset="-120"/>
            </a:endParaRPr>
          </a:p>
          <a:p>
            <a:pPr marL="0" indent="0">
              <a:buNone/>
            </a:pPr>
            <a:r>
              <a:rPr lang="zh-TW" altLang="en-US" sz="2400" dirty="0">
                <a:solidFill>
                  <a:schemeClr val="accent2">
                    <a:lumMod val="50000"/>
                  </a:schemeClr>
                </a:solidFill>
                <a:latin typeface="微軟正黑體" panose="020B0604030504040204" pitchFamily="34" charset="-120"/>
                <a:ea typeface="微軟正黑體" panose="020B0604030504040204" pitchFamily="34" charset="-120"/>
              </a:rPr>
              <a:t> </a:t>
            </a:r>
            <a:endParaRPr lang="en-US" altLang="zh-TW" sz="2400" dirty="0">
              <a:solidFill>
                <a:schemeClr val="accent2">
                  <a:lumMod val="50000"/>
                </a:schemeClr>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n"/>
            </a:pPr>
            <a:r>
              <a:rPr lang="zh-TW" altLang="en-US" sz="2400" b="1" dirty="0">
                <a:solidFill>
                  <a:schemeClr val="accent2">
                    <a:lumMod val="50000"/>
                  </a:schemeClr>
                </a:solidFill>
                <a:latin typeface="微軟正黑體" panose="020B0604030504040204" pitchFamily="34" charset="-120"/>
                <a:ea typeface="微軟正黑體" panose="020B0604030504040204" pitchFamily="34" charset="-120"/>
              </a:rPr>
              <a:t>單位財物管理人</a:t>
            </a:r>
            <a:r>
              <a:rPr lang="zh-TW" altLang="en-US" sz="2400" dirty="0">
                <a:solidFill>
                  <a:schemeClr val="accent2">
                    <a:lumMod val="50000"/>
                  </a:schemeClr>
                </a:solidFill>
                <a:latin typeface="微軟正黑體" panose="020B0604030504040204" pitchFamily="34" charset="-120"/>
                <a:ea typeface="微軟正黑體" panose="020B0604030504040204" pitchFamily="34" charset="-120"/>
              </a:rPr>
              <a:t>工作項目</a:t>
            </a:r>
            <a:r>
              <a:rPr lang="en-US" altLang="zh-TW" sz="2400" dirty="0">
                <a:solidFill>
                  <a:schemeClr val="accent2">
                    <a:lumMod val="50000"/>
                  </a:schemeClr>
                </a:solidFill>
                <a:latin typeface="微軟正黑體" panose="020B0604030504040204" pitchFamily="34" charset="-120"/>
                <a:ea typeface="微軟正黑體" panose="020B0604030504040204" pitchFamily="34" charset="-120"/>
              </a:rPr>
              <a:t>:</a:t>
            </a:r>
          </a:p>
          <a:p>
            <a:pPr marL="0" lvl="0" indent="0">
              <a:buNone/>
            </a:pPr>
            <a:r>
              <a:rPr lang="zh-TW" altLang="en-US" sz="2200" b="1" dirty="0">
                <a:solidFill>
                  <a:srgbClr val="0303AD"/>
                </a:solidFill>
                <a:latin typeface="微軟正黑體" panose="020B0604030504040204" pitchFamily="34" charset="-120"/>
                <a:ea typeface="微軟正黑體" panose="020B0604030504040204" pitchFamily="34" charset="-120"/>
              </a:rPr>
              <a:t>(一)</a:t>
            </a:r>
            <a:r>
              <a:rPr lang="zh-TW" altLang="zh-TW" sz="2200" b="1" dirty="0">
                <a:solidFill>
                  <a:srgbClr val="0303AD"/>
                </a:solidFill>
                <a:latin typeface="微軟正黑體" panose="020B0604030504040204" pitchFamily="34" charset="-120"/>
                <a:ea typeface="微軟正黑體" panose="020B0604030504040204" pitchFamily="34" charset="-120"/>
              </a:rPr>
              <a:t>協助單位執行財產盤點計劃，財產管理人為盤點人協助受盤人進</a:t>
            </a:r>
            <a:endParaRPr lang="en-US" altLang="zh-TW" sz="2200" b="1" dirty="0">
              <a:solidFill>
                <a:srgbClr val="0303AD"/>
              </a:solidFill>
              <a:latin typeface="微軟正黑體" panose="020B0604030504040204" pitchFamily="34" charset="-120"/>
              <a:ea typeface="微軟正黑體" panose="020B0604030504040204" pitchFamily="34" charset="-120"/>
            </a:endParaRPr>
          </a:p>
          <a:p>
            <a:pPr marL="0" lvl="0" indent="0">
              <a:buNone/>
            </a:pPr>
            <a:r>
              <a:rPr lang="zh-TW" altLang="en-US" sz="2200" b="1" dirty="0">
                <a:solidFill>
                  <a:srgbClr val="0303AD"/>
                </a:solidFill>
                <a:latin typeface="微軟正黑體" panose="020B0604030504040204" pitchFamily="34" charset="-120"/>
                <a:ea typeface="微軟正黑體" panose="020B0604030504040204" pitchFamily="34" charset="-120"/>
              </a:rPr>
              <a:t>       </a:t>
            </a:r>
            <a:r>
              <a:rPr lang="zh-TW" altLang="zh-TW" sz="2200" b="1" dirty="0">
                <a:solidFill>
                  <a:srgbClr val="0303AD"/>
                </a:solidFill>
                <a:latin typeface="微軟正黑體" panose="020B0604030504040204" pitchFamily="34" charset="-120"/>
                <a:ea typeface="微軟正黑體" panose="020B0604030504040204" pitchFamily="34" charset="-120"/>
              </a:rPr>
              <a:t>行盤點作業。</a:t>
            </a:r>
            <a:endParaRPr lang="en-US" altLang="zh-TW" sz="2200" b="1" dirty="0">
              <a:solidFill>
                <a:srgbClr val="0303AD"/>
              </a:solidFill>
              <a:latin typeface="微軟正黑體" panose="020B0604030504040204" pitchFamily="34" charset="-120"/>
              <a:ea typeface="微軟正黑體" panose="020B0604030504040204" pitchFamily="34" charset="-120"/>
            </a:endParaRPr>
          </a:p>
          <a:p>
            <a:pPr marL="0" indent="0">
              <a:buNone/>
            </a:pPr>
            <a:r>
              <a:rPr lang="zh-TW" altLang="en-US" sz="2200" b="1" dirty="0">
                <a:solidFill>
                  <a:srgbClr val="0303AD"/>
                </a:solidFill>
                <a:latin typeface="微軟正黑體" panose="020B0604030504040204" pitchFamily="34" charset="-120"/>
                <a:ea typeface="微軟正黑體" panose="020B0604030504040204" pitchFamily="34" charset="-120"/>
              </a:rPr>
              <a:t> </a:t>
            </a:r>
            <a:r>
              <a:rPr lang="en-US" altLang="zh-TW" sz="2200" b="1" dirty="0">
                <a:solidFill>
                  <a:srgbClr val="0303AD"/>
                </a:solidFill>
                <a:latin typeface="微軟正黑體" panose="020B0604030504040204" pitchFamily="34" charset="-120"/>
                <a:ea typeface="微軟正黑體" panose="020B0604030504040204" pitchFamily="34" charset="-120"/>
              </a:rPr>
              <a:t>(</a:t>
            </a:r>
            <a:r>
              <a:rPr lang="zh-TW" altLang="en-US" sz="2200" b="1" dirty="0">
                <a:solidFill>
                  <a:srgbClr val="0303AD"/>
                </a:solidFill>
                <a:latin typeface="微軟正黑體" panose="020B0604030504040204" pitchFamily="34" charset="-120"/>
                <a:ea typeface="微軟正黑體" panose="020B0604030504040204" pitchFamily="34" charset="-120"/>
              </a:rPr>
              <a:t>二</a:t>
            </a:r>
            <a:r>
              <a:rPr lang="en-US" altLang="zh-TW" sz="2200" b="1" dirty="0">
                <a:solidFill>
                  <a:srgbClr val="0303AD"/>
                </a:solidFill>
                <a:latin typeface="微軟正黑體" panose="020B0604030504040204" pitchFamily="34" charset="-120"/>
                <a:ea typeface="微軟正黑體" panose="020B0604030504040204" pitchFamily="34" charset="-120"/>
              </a:rPr>
              <a:t>)</a:t>
            </a:r>
            <a:r>
              <a:rPr lang="zh-TW" altLang="zh-TW" sz="2200" b="1" dirty="0">
                <a:solidFill>
                  <a:srgbClr val="0303AD"/>
                </a:solidFill>
                <a:latin typeface="微軟正黑體" panose="020B0604030504040204" pitchFamily="34" charset="-120"/>
                <a:ea typeface="微軟正黑體" panose="020B0604030504040204" pitchFamily="34" charset="-120"/>
              </a:rPr>
              <a:t>單位內人員異動</a:t>
            </a:r>
            <a:r>
              <a:rPr lang="en-US" altLang="zh-TW" sz="2200" b="1" dirty="0">
                <a:solidFill>
                  <a:srgbClr val="0303AD"/>
                </a:solidFill>
                <a:latin typeface="微軟正黑體" panose="020B0604030504040204" pitchFamily="34" charset="-120"/>
                <a:ea typeface="微軟正黑體" panose="020B0604030504040204" pitchFamily="34" charset="-120"/>
              </a:rPr>
              <a:t>(</a:t>
            </a:r>
            <a:r>
              <a:rPr lang="zh-TW" altLang="zh-TW" sz="2200" b="1" dirty="0">
                <a:solidFill>
                  <a:srgbClr val="0303AD"/>
                </a:solidFill>
                <a:latin typeface="微軟正黑體" panose="020B0604030504040204" pitchFamily="34" charset="-120"/>
                <a:ea typeface="微軟正黑體" panose="020B0604030504040204" pitchFamily="34" charset="-120"/>
              </a:rPr>
              <a:t>離職或輪調</a:t>
            </a:r>
            <a:r>
              <a:rPr lang="en-US" altLang="zh-TW" sz="2200" b="1" dirty="0">
                <a:solidFill>
                  <a:srgbClr val="0303AD"/>
                </a:solidFill>
                <a:latin typeface="微軟正黑體" panose="020B0604030504040204" pitchFamily="34" charset="-120"/>
                <a:ea typeface="微軟正黑體" panose="020B0604030504040204" pitchFamily="34" charset="-120"/>
              </a:rPr>
              <a:t>)</a:t>
            </a:r>
            <a:r>
              <a:rPr lang="zh-TW" altLang="zh-TW" sz="2200" b="1" dirty="0">
                <a:solidFill>
                  <a:srgbClr val="0303AD"/>
                </a:solidFill>
                <a:latin typeface="微軟正黑體" panose="020B0604030504040204" pitchFamily="34" charset="-120"/>
                <a:ea typeface="微軟正黑體" panose="020B0604030504040204" pitchFamily="34" charset="-120"/>
              </a:rPr>
              <a:t>，協助人員</a:t>
            </a:r>
            <a:r>
              <a:rPr lang="zh-TW" altLang="zh-TW" sz="2200" b="1" dirty="0">
                <a:solidFill>
                  <a:srgbClr val="FF0000"/>
                </a:solidFill>
                <a:latin typeface="微軟正黑體" panose="020B0604030504040204" pitchFamily="34" charset="-120"/>
                <a:ea typeface="微軟正黑體" panose="020B0604030504040204" pitchFamily="34" charset="-120"/>
              </a:rPr>
              <a:t>財產異動</a:t>
            </a:r>
            <a:r>
              <a:rPr lang="en-US" altLang="zh-TW" sz="2200" b="1" dirty="0">
                <a:solidFill>
                  <a:srgbClr val="FF0000"/>
                </a:solidFill>
                <a:latin typeface="微軟正黑體" panose="020B0604030504040204" pitchFamily="34" charset="-120"/>
                <a:ea typeface="微軟正黑體" panose="020B0604030504040204" pitchFamily="34" charset="-120"/>
              </a:rPr>
              <a:t>(</a:t>
            </a:r>
            <a:r>
              <a:rPr lang="zh-TW" altLang="en-US" sz="2200" b="1" dirty="0">
                <a:solidFill>
                  <a:srgbClr val="FF0000"/>
                </a:solidFill>
                <a:latin typeface="微軟正黑體" panose="020B0604030504040204" pitchFamily="34" charset="-120"/>
                <a:ea typeface="微軟正黑體" panose="020B0604030504040204" pitchFamily="34" charset="-120"/>
              </a:rPr>
              <a:t>移轉、減損</a:t>
            </a:r>
            <a:r>
              <a:rPr lang="en-US" altLang="zh-TW" sz="2200" b="1" dirty="0">
                <a:solidFill>
                  <a:srgbClr val="FF0000"/>
                </a:solidFill>
                <a:latin typeface="微軟正黑體" panose="020B0604030504040204" pitchFamily="34" charset="-120"/>
                <a:ea typeface="微軟正黑體" panose="020B0604030504040204" pitchFamily="34" charset="-120"/>
              </a:rPr>
              <a:t>)</a:t>
            </a:r>
          </a:p>
          <a:p>
            <a:pPr marL="0" indent="0">
              <a:buNone/>
            </a:pPr>
            <a:r>
              <a:rPr lang="zh-TW" altLang="en-US" sz="2200" b="1" dirty="0">
                <a:solidFill>
                  <a:srgbClr val="FF0000"/>
                </a:solidFill>
                <a:latin typeface="微軟正黑體" panose="020B0604030504040204" pitchFamily="34" charset="-120"/>
                <a:ea typeface="微軟正黑體" panose="020B0604030504040204" pitchFamily="34" charset="-120"/>
              </a:rPr>
              <a:t>       作業</a:t>
            </a:r>
            <a:r>
              <a:rPr lang="zh-TW" altLang="zh-TW" sz="2200" b="1" dirty="0">
                <a:solidFill>
                  <a:srgbClr val="0303AD"/>
                </a:solidFill>
                <a:latin typeface="微軟正黑體" panose="020B0604030504040204" pitchFamily="34" charset="-120"/>
                <a:ea typeface="微軟正黑體" panose="020B0604030504040204" pitchFamily="34" charset="-120"/>
              </a:rPr>
              <a:t>。</a:t>
            </a:r>
          </a:p>
          <a:p>
            <a:pPr marL="0" lvl="0" indent="0">
              <a:buNone/>
            </a:pPr>
            <a:r>
              <a:rPr lang="zh-TW" altLang="en-US" sz="2200" b="1" dirty="0">
                <a:solidFill>
                  <a:srgbClr val="0303AD"/>
                </a:solidFill>
                <a:latin typeface="微軟正黑體" panose="020B0604030504040204" pitchFamily="34" charset="-120"/>
                <a:ea typeface="微軟正黑體" panose="020B0604030504040204" pitchFamily="34" charset="-120"/>
              </a:rPr>
              <a:t> </a:t>
            </a:r>
            <a:r>
              <a:rPr lang="en-US" altLang="zh-TW" sz="2200" b="1" dirty="0">
                <a:solidFill>
                  <a:srgbClr val="0303AD"/>
                </a:solidFill>
                <a:latin typeface="微軟正黑體" panose="020B0604030504040204" pitchFamily="34" charset="-120"/>
                <a:ea typeface="微軟正黑體" panose="020B0604030504040204" pitchFamily="34" charset="-120"/>
              </a:rPr>
              <a:t>(</a:t>
            </a:r>
            <a:r>
              <a:rPr lang="zh-TW" altLang="en-US" sz="2200" b="1" dirty="0">
                <a:solidFill>
                  <a:srgbClr val="0303AD"/>
                </a:solidFill>
                <a:latin typeface="微軟正黑體" panose="020B0604030504040204" pitchFamily="34" charset="-120"/>
                <a:ea typeface="微軟正黑體" panose="020B0604030504040204" pitchFamily="34" charset="-120"/>
              </a:rPr>
              <a:t>三</a:t>
            </a:r>
            <a:r>
              <a:rPr lang="en-US" altLang="zh-TW" sz="2200" b="1" dirty="0">
                <a:solidFill>
                  <a:srgbClr val="0303AD"/>
                </a:solidFill>
                <a:latin typeface="微軟正黑體" panose="020B0604030504040204" pitchFamily="34" charset="-120"/>
                <a:ea typeface="微軟正黑體" panose="020B0604030504040204" pitchFamily="34" charset="-120"/>
              </a:rPr>
              <a:t>)</a:t>
            </a:r>
            <a:r>
              <a:rPr lang="zh-TW" altLang="zh-TW" sz="2200" b="1" dirty="0">
                <a:solidFill>
                  <a:srgbClr val="0303AD"/>
                </a:solidFill>
                <a:latin typeface="微軟正黑體" panose="020B0604030504040204" pitchFamily="34" charset="-120"/>
                <a:ea typeface="微軟正黑體" panose="020B0604030504040204" pitchFamily="34" charset="-120"/>
              </a:rPr>
              <a:t>單位空間裝修或搬遷前後，協助單位內財產清點及相關異動事</a:t>
            </a:r>
            <a:endParaRPr lang="en-US" altLang="zh-TW" sz="2200" b="1" dirty="0">
              <a:solidFill>
                <a:srgbClr val="0303AD"/>
              </a:solidFill>
              <a:latin typeface="微軟正黑體" panose="020B0604030504040204" pitchFamily="34" charset="-120"/>
              <a:ea typeface="微軟正黑體" panose="020B0604030504040204" pitchFamily="34" charset="-120"/>
            </a:endParaRPr>
          </a:p>
          <a:p>
            <a:pPr marL="0" lvl="0" indent="0">
              <a:buNone/>
            </a:pPr>
            <a:r>
              <a:rPr lang="zh-TW" altLang="en-US" sz="2200" b="1" dirty="0">
                <a:solidFill>
                  <a:srgbClr val="0303AD"/>
                </a:solidFill>
                <a:latin typeface="微軟正黑體" panose="020B0604030504040204" pitchFamily="34" charset="-120"/>
                <a:ea typeface="微軟正黑體" panose="020B0604030504040204" pitchFamily="34" charset="-120"/>
              </a:rPr>
              <a:t>        </a:t>
            </a:r>
            <a:r>
              <a:rPr lang="zh-TW" altLang="zh-TW" sz="2200" b="1" dirty="0">
                <a:solidFill>
                  <a:srgbClr val="0303AD"/>
                </a:solidFill>
                <a:latin typeface="微軟正黑體" panose="020B0604030504040204" pitchFamily="34" charset="-120"/>
                <a:ea typeface="微軟正黑體" panose="020B0604030504040204" pitchFamily="34" charset="-120"/>
              </a:rPr>
              <a:t>宜</a:t>
            </a:r>
            <a:r>
              <a:rPr lang="en-US" altLang="zh-TW" sz="2200" b="1" dirty="0">
                <a:solidFill>
                  <a:srgbClr val="0303AD"/>
                </a:solidFill>
                <a:latin typeface="微軟正黑體" panose="020B0604030504040204" pitchFamily="34" charset="-120"/>
                <a:ea typeface="微軟正黑體" panose="020B0604030504040204" pitchFamily="34" charset="-120"/>
              </a:rPr>
              <a:t>(</a:t>
            </a:r>
            <a:r>
              <a:rPr lang="zh-TW" altLang="en-US" sz="2200" b="1" dirty="0">
                <a:solidFill>
                  <a:srgbClr val="0303AD"/>
                </a:solidFill>
                <a:latin typeface="微軟正黑體" panose="020B0604030504040204" pitchFamily="34" charset="-120"/>
                <a:ea typeface="微軟正黑體" panose="020B0604030504040204" pitchFamily="34" charset="-120"/>
              </a:rPr>
              <a:t>財物</a:t>
            </a:r>
            <a:r>
              <a:rPr lang="zh-TW" altLang="en-US" sz="2200" b="1" dirty="0">
                <a:solidFill>
                  <a:srgbClr val="FF0000"/>
                </a:solidFill>
                <a:latin typeface="微軟正黑體" panose="020B0604030504040204" pitchFamily="34" charset="-120"/>
                <a:ea typeface="微軟正黑體" panose="020B0604030504040204" pitchFamily="34" charset="-120"/>
              </a:rPr>
              <a:t>異動</a:t>
            </a:r>
            <a:r>
              <a:rPr lang="zh-TW" altLang="en-US" sz="2200" b="1" dirty="0">
                <a:solidFill>
                  <a:srgbClr val="0303AD"/>
                </a:solidFill>
                <a:latin typeface="微軟正黑體" panose="020B0604030504040204" pitchFamily="34" charset="-120"/>
                <a:ea typeface="微軟正黑體" panose="020B0604030504040204" pitchFamily="34" charset="-120"/>
              </a:rPr>
              <a:t>及</a:t>
            </a:r>
            <a:r>
              <a:rPr lang="zh-TW" altLang="en-US" sz="2200" b="1" dirty="0">
                <a:solidFill>
                  <a:srgbClr val="FF0000"/>
                </a:solidFill>
                <a:latin typeface="微軟正黑體" panose="020B0604030504040204" pitchFamily="34" charset="-120"/>
                <a:ea typeface="微軟正黑體" panose="020B0604030504040204" pitchFamily="34" charset="-120"/>
              </a:rPr>
              <a:t>減損</a:t>
            </a:r>
            <a:r>
              <a:rPr lang="zh-TW" altLang="en-US" sz="2200" b="1" dirty="0">
                <a:solidFill>
                  <a:srgbClr val="0303AD"/>
                </a:solidFill>
                <a:latin typeface="微軟正黑體" panose="020B0604030504040204" pitchFamily="34" charset="-120"/>
                <a:ea typeface="微軟正黑體" panose="020B0604030504040204" pitchFamily="34" charset="-120"/>
              </a:rPr>
              <a:t>之線上作業</a:t>
            </a:r>
            <a:r>
              <a:rPr lang="en-US" altLang="zh-TW" sz="2200" b="1" dirty="0">
                <a:solidFill>
                  <a:srgbClr val="0303AD"/>
                </a:solidFill>
                <a:latin typeface="微軟正黑體" panose="020B0604030504040204" pitchFamily="34" charset="-120"/>
                <a:ea typeface="微軟正黑體" panose="020B0604030504040204" pitchFamily="34" charset="-120"/>
              </a:rPr>
              <a:t>)</a:t>
            </a:r>
            <a:r>
              <a:rPr lang="zh-TW" altLang="zh-TW" sz="2200" b="1" dirty="0">
                <a:solidFill>
                  <a:srgbClr val="0303AD"/>
                </a:solidFill>
                <a:latin typeface="微軟正黑體" panose="020B0604030504040204" pitchFamily="34" charset="-120"/>
                <a:ea typeface="微軟正黑體" panose="020B0604030504040204" pitchFamily="34" charset="-120"/>
              </a:rPr>
              <a:t>。</a:t>
            </a:r>
            <a:endParaRPr lang="en-US" altLang="zh-TW" sz="2200" b="1" dirty="0">
              <a:solidFill>
                <a:srgbClr val="0303AD"/>
              </a:solidFill>
              <a:latin typeface="微軟正黑體" panose="020B0604030504040204" pitchFamily="34" charset="-120"/>
              <a:ea typeface="微軟正黑體" panose="020B0604030504040204" pitchFamily="34" charset="-120"/>
            </a:endParaRPr>
          </a:p>
          <a:p>
            <a:pPr marL="0" lvl="0" indent="0">
              <a:buNone/>
            </a:pPr>
            <a:r>
              <a:rPr lang="zh-TW" altLang="en-US" sz="2200" b="1" dirty="0">
                <a:solidFill>
                  <a:srgbClr val="0303AD"/>
                </a:solidFill>
                <a:latin typeface="微軟正黑體" panose="020B0604030504040204" pitchFamily="34" charset="-120"/>
                <a:ea typeface="微軟正黑體" panose="020B0604030504040204" pitchFamily="34" charset="-120"/>
              </a:rPr>
              <a:t> </a:t>
            </a:r>
            <a:r>
              <a:rPr lang="en-US" altLang="zh-TW" sz="2200" b="1" dirty="0">
                <a:solidFill>
                  <a:srgbClr val="0303AD"/>
                </a:solidFill>
                <a:latin typeface="微軟正黑體" panose="020B0604030504040204" pitchFamily="34" charset="-120"/>
                <a:ea typeface="微軟正黑體" panose="020B0604030504040204" pitchFamily="34" charset="-120"/>
              </a:rPr>
              <a:t>(</a:t>
            </a:r>
            <a:r>
              <a:rPr lang="zh-TW" altLang="en-US" sz="2200" b="1" dirty="0">
                <a:solidFill>
                  <a:srgbClr val="0303AD"/>
                </a:solidFill>
                <a:latin typeface="微軟正黑體" panose="020B0604030504040204" pitchFamily="34" charset="-120"/>
                <a:ea typeface="微軟正黑體" panose="020B0604030504040204" pitchFamily="34" charset="-120"/>
              </a:rPr>
              <a:t>四</a:t>
            </a:r>
            <a:r>
              <a:rPr lang="en-US" altLang="zh-TW" sz="2200" b="1" dirty="0">
                <a:solidFill>
                  <a:srgbClr val="0303AD"/>
                </a:solidFill>
                <a:latin typeface="微軟正黑體" panose="020B0604030504040204" pitchFamily="34" charset="-120"/>
                <a:ea typeface="微軟正黑體" panose="020B0604030504040204" pitchFamily="34" charset="-120"/>
              </a:rPr>
              <a:t>)</a:t>
            </a:r>
            <a:r>
              <a:rPr lang="zh-TW" altLang="zh-TW" sz="2200" b="1" dirty="0">
                <a:solidFill>
                  <a:srgbClr val="0303AD"/>
                </a:solidFill>
                <a:latin typeface="微軟正黑體" panose="020B0604030504040204" pitchFamily="34" charset="-120"/>
                <a:ea typeface="微軟正黑體" panose="020B0604030504040204" pitchFamily="34" charset="-120"/>
              </a:rPr>
              <a:t>單位財產相關業務之聯繫窗口</a:t>
            </a:r>
          </a:p>
        </p:txBody>
      </p:sp>
    </p:spTree>
    <p:extLst>
      <p:ext uri="{BB962C8B-B14F-4D97-AF65-F5344CB8AC3E}">
        <p14:creationId xmlns:p14="http://schemas.microsoft.com/office/powerpoint/2010/main" val="65292342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3568" y="476672"/>
            <a:ext cx="5770685" cy="531934"/>
          </a:xfrm>
        </p:spPr>
        <p:txBody>
          <a:bodyPr/>
          <a:lstStyle/>
          <a:p>
            <a:pPr algn="l"/>
            <a:r>
              <a:rPr lang="zh-TW" altLang="en-US" sz="4000" b="1" dirty="0">
                <a:solidFill>
                  <a:schemeClr val="accent2">
                    <a:lumMod val="50000"/>
                  </a:schemeClr>
                </a:solidFill>
                <a:latin typeface="新細明體" panose="02020500000000000000" pitchFamily="18" charset="-120"/>
              </a:rPr>
              <a:t>『</a:t>
            </a:r>
            <a:r>
              <a:rPr lang="zh-TW" altLang="en-US" sz="4000" b="1" dirty="0">
                <a:solidFill>
                  <a:schemeClr val="accent2">
                    <a:lumMod val="50000"/>
                  </a:schemeClr>
                </a:solidFill>
                <a:latin typeface="微軟正黑體" panose="020B0604030504040204" pitchFamily="34" charset="-120"/>
                <a:ea typeface="微軟正黑體" panose="020B0604030504040204" pitchFamily="34" charset="-120"/>
              </a:rPr>
              <a:t>財物保管人</a:t>
            </a:r>
            <a:r>
              <a:rPr lang="en-US" altLang="zh-TW" sz="4000" b="1" dirty="0">
                <a:solidFill>
                  <a:schemeClr val="accent2">
                    <a:lumMod val="50000"/>
                  </a:schemeClr>
                </a:solidFill>
                <a:latin typeface="新細明體" panose="02020500000000000000" pitchFamily="18" charset="-120"/>
              </a:rPr>
              <a:t>』</a:t>
            </a:r>
            <a:r>
              <a:rPr lang="zh-TW" altLang="en-US" sz="4000" b="1" dirty="0">
                <a:solidFill>
                  <a:schemeClr val="accent2">
                    <a:lumMod val="50000"/>
                  </a:schemeClr>
                </a:solidFill>
                <a:latin typeface="微軟正黑體" panose="020B0604030504040204" pitchFamily="34" charset="-120"/>
                <a:ea typeface="微軟正黑體" panose="020B0604030504040204" pitchFamily="34" charset="-120"/>
              </a:rPr>
              <a:t>職責</a:t>
            </a:r>
          </a:p>
        </p:txBody>
      </p:sp>
      <p:sp>
        <p:nvSpPr>
          <p:cNvPr id="13315" name="Rectangle 3"/>
          <p:cNvSpPr>
            <a:spLocks noGrp="1" noChangeArrowheads="1"/>
          </p:cNvSpPr>
          <p:nvPr>
            <p:ph idx="1"/>
          </p:nvPr>
        </p:nvSpPr>
        <p:spPr>
          <a:xfrm>
            <a:off x="457200" y="1340768"/>
            <a:ext cx="8229600" cy="4785946"/>
          </a:xfrm>
        </p:spPr>
        <p:txBody>
          <a:bodyPr/>
          <a:lstStyle/>
          <a:p>
            <a:pPr marL="750296" indent="-750296">
              <a:lnSpc>
                <a:spcPct val="130000"/>
              </a:lnSpc>
              <a:buNone/>
              <a:defRPr/>
            </a:pPr>
            <a:r>
              <a:rPr lang="zh-TW" altLang="en-US" sz="2400" b="1" dirty="0">
                <a:solidFill>
                  <a:srgbClr val="2007B9"/>
                </a:solidFill>
                <a:latin typeface="微軟正黑體" panose="020B0604030504040204" pitchFamily="34" charset="-120"/>
                <a:ea typeface="微軟正黑體" panose="020B0604030504040204" pitchFamily="34" charset="-120"/>
              </a:rPr>
              <a:t> (一)應確實負責</a:t>
            </a:r>
            <a:r>
              <a:rPr lang="zh-TW" altLang="en-US" sz="2400" b="1" dirty="0">
                <a:solidFill>
                  <a:srgbClr val="FF0000"/>
                </a:solidFill>
                <a:latin typeface="微軟正黑體" panose="020B0604030504040204" pitchFamily="34" charset="-120"/>
                <a:ea typeface="微軟正黑體" panose="020B0604030504040204" pitchFamily="34" charset="-120"/>
              </a:rPr>
              <a:t>點收</a:t>
            </a:r>
            <a:r>
              <a:rPr lang="zh-TW" altLang="en-US" sz="2400" b="1" dirty="0">
                <a:solidFill>
                  <a:srgbClr val="2007B9"/>
                </a:solidFill>
                <a:latin typeface="微軟正黑體" panose="020B0604030504040204" pitchFamily="34" charset="-120"/>
                <a:ea typeface="微軟正黑體" panose="020B0604030504040204" pitchFamily="34" charset="-120"/>
              </a:rPr>
              <a:t>新購財物</a:t>
            </a:r>
          </a:p>
          <a:p>
            <a:pPr marL="750296" indent="-750296">
              <a:lnSpc>
                <a:spcPct val="130000"/>
              </a:lnSpc>
              <a:buNone/>
              <a:defRPr/>
            </a:pPr>
            <a:r>
              <a:rPr lang="zh-TW" altLang="en-US" sz="2400" b="1" dirty="0">
                <a:solidFill>
                  <a:srgbClr val="0303AD"/>
                </a:solidFill>
                <a:latin typeface="微軟正黑體" panose="020B0604030504040204" pitchFamily="34" charset="-120"/>
                <a:ea typeface="微軟正黑體" panose="020B0604030504040204" pitchFamily="34" charset="-120"/>
              </a:rPr>
              <a:t> </a:t>
            </a:r>
            <a:r>
              <a:rPr lang="zh-TW" altLang="en-US" sz="2400" b="1" dirty="0">
                <a:solidFill>
                  <a:srgbClr val="2007B9"/>
                </a:solidFill>
                <a:latin typeface="微軟正黑體" panose="020B0604030504040204" pitchFamily="34" charset="-120"/>
                <a:ea typeface="微軟正黑體" panose="020B0604030504040204" pitchFamily="34" charset="-120"/>
              </a:rPr>
              <a:t>(二)核對無誤後將</a:t>
            </a:r>
            <a:r>
              <a:rPr lang="zh-TW" altLang="en-US" sz="2400" b="1" dirty="0">
                <a:solidFill>
                  <a:srgbClr val="FF0000"/>
                </a:solidFill>
                <a:latin typeface="微軟正黑體" panose="020B0604030504040204" pitchFamily="34" charset="-120"/>
                <a:ea typeface="微軟正黑體" panose="020B0604030504040204" pitchFamily="34" charset="-120"/>
              </a:rPr>
              <a:t>標籤黏貼</a:t>
            </a:r>
            <a:r>
              <a:rPr lang="zh-TW" altLang="en-US" sz="2400" b="1" dirty="0">
                <a:solidFill>
                  <a:srgbClr val="2007B9"/>
                </a:solidFill>
                <a:latin typeface="微軟正黑體" panose="020B0604030504040204" pitchFamily="34" charset="-120"/>
                <a:ea typeface="微軟正黑體" panose="020B0604030504040204" pitchFamily="34" charset="-120"/>
              </a:rPr>
              <a:t>於財物上</a:t>
            </a:r>
          </a:p>
          <a:p>
            <a:pPr marL="750296" indent="-750296">
              <a:lnSpc>
                <a:spcPct val="130000"/>
              </a:lnSpc>
              <a:buNone/>
              <a:defRPr/>
            </a:pPr>
            <a:r>
              <a:rPr lang="zh-TW" altLang="en-US" sz="2400" b="1" dirty="0">
                <a:solidFill>
                  <a:srgbClr val="0303AD"/>
                </a:solidFill>
                <a:latin typeface="微軟正黑體" panose="020B0604030504040204" pitchFamily="34" charset="-120"/>
                <a:ea typeface="微軟正黑體" panose="020B0604030504040204" pitchFamily="34" charset="-120"/>
              </a:rPr>
              <a:t> (</a:t>
            </a:r>
            <a:r>
              <a:rPr lang="zh-TW" altLang="en-US" sz="2400" b="1" dirty="0">
                <a:solidFill>
                  <a:srgbClr val="2007B9"/>
                </a:solidFill>
                <a:latin typeface="微軟正黑體" panose="020B0604030504040204" pitchFamily="34" charset="-120"/>
                <a:ea typeface="微軟正黑體" panose="020B0604030504040204" pitchFamily="34" charset="-120"/>
              </a:rPr>
              <a:t>三)所保管財物資料須與保管組系統</a:t>
            </a:r>
            <a:r>
              <a:rPr lang="zh-TW" altLang="en-US" sz="2400" b="1" dirty="0">
                <a:solidFill>
                  <a:srgbClr val="FF0000"/>
                </a:solidFill>
                <a:latin typeface="微軟正黑體" panose="020B0604030504040204" pitchFamily="34" charset="-120"/>
                <a:ea typeface="微軟正黑體" panose="020B0604030504040204" pitchFamily="34" charset="-120"/>
              </a:rPr>
              <a:t>資料相符</a:t>
            </a:r>
          </a:p>
          <a:p>
            <a:pPr marL="750296" indent="-750296">
              <a:lnSpc>
                <a:spcPct val="130000"/>
              </a:lnSpc>
              <a:buNone/>
              <a:defRPr/>
            </a:pPr>
            <a:r>
              <a:rPr lang="zh-TW" altLang="en-US" sz="2400" b="1" dirty="0">
                <a:solidFill>
                  <a:srgbClr val="0303AD"/>
                </a:solidFill>
                <a:latin typeface="微軟正黑體" panose="020B0604030504040204" pitchFamily="34" charset="-120"/>
                <a:ea typeface="微軟正黑體" panose="020B0604030504040204" pitchFamily="34" charset="-120"/>
              </a:rPr>
              <a:t> (</a:t>
            </a:r>
            <a:r>
              <a:rPr lang="zh-TW" altLang="en-US" sz="2400" b="1" dirty="0">
                <a:solidFill>
                  <a:srgbClr val="2007B9"/>
                </a:solidFill>
                <a:latin typeface="微軟正黑體" panose="020B0604030504040204" pitchFamily="34" charset="-120"/>
                <a:ea typeface="微軟正黑體" panose="020B0604030504040204" pitchFamily="34" charset="-120"/>
              </a:rPr>
              <a:t>四)妥善</a:t>
            </a:r>
            <a:r>
              <a:rPr lang="zh-TW" altLang="en-US" sz="2400" b="1" dirty="0">
                <a:solidFill>
                  <a:srgbClr val="FF0000"/>
                </a:solidFill>
                <a:latin typeface="微軟正黑體" panose="020B0604030504040204" pitchFamily="34" charset="-120"/>
                <a:ea typeface="微軟正黑體" panose="020B0604030504040204" pitchFamily="34" charset="-120"/>
              </a:rPr>
              <a:t>保管及養護</a:t>
            </a:r>
            <a:r>
              <a:rPr lang="zh-TW" altLang="en-US" sz="2400" b="1" dirty="0">
                <a:solidFill>
                  <a:srgbClr val="2007B9"/>
                </a:solidFill>
                <a:latin typeface="微軟正黑體" panose="020B0604030504040204" pitchFamily="34" charset="-120"/>
                <a:ea typeface="微軟正黑體" panose="020B0604030504040204" pitchFamily="34" charset="-120"/>
              </a:rPr>
              <a:t>所保管</a:t>
            </a:r>
            <a:r>
              <a:rPr lang="en-US" altLang="zh-TW" sz="2400" b="1" dirty="0">
                <a:solidFill>
                  <a:srgbClr val="2007B9"/>
                </a:solidFill>
                <a:latin typeface="微軟正黑體" panose="020B0604030504040204" pitchFamily="34" charset="-120"/>
                <a:ea typeface="微軟正黑體" panose="020B0604030504040204" pitchFamily="34" charset="-120"/>
              </a:rPr>
              <a:t>(</a:t>
            </a:r>
            <a:r>
              <a:rPr lang="zh-TW" altLang="en-US" sz="2400" b="1" dirty="0">
                <a:solidFill>
                  <a:srgbClr val="2007B9"/>
                </a:solidFill>
                <a:latin typeface="微軟正黑體" panose="020B0604030504040204" pitchFamily="34" charset="-120"/>
                <a:ea typeface="微軟正黑體" panose="020B0604030504040204" pitchFamily="34" charset="-120"/>
              </a:rPr>
              <a:t>借用</a:t>
            </a:r>
            <a:r>
              <a:rPr lang="en-US" altLang="zh-TW" sz="2400" b="1" dirty="0">
                <a:solidFill>
                  <a:srgbClr val="2007B9"/>
                </a:solidFill>
                <a:latin typeface="微軟正黑體" panose="020B0604030504040204" pitchFamily="34" charset="-120"/>
                <a:ea typeface="微軟正黑體" panose="020B0604030504040204" pitchFamily="34" charset="-120"/>
              </a:rPr>
              <a:t>)</a:t>
            </a:r>
            <a:r>
              <a:rPr lang="zh-TW" altLang="en-US" sz="2400" b="1" dirty="0">
                <a:solidFill>
                  <a:srgbClr val="2007B9"/>
                </a:solidFill>
                <a:latin typeface="微軟正黑體" panose="020B0604030504040204" pitchFamily="34" charset="-120"/>
                <a:ea typeface="微軟正黑體" panose="020B0604030504040204" pitchFamily="34" charset="-120"/>
              </a:rPr>
              <a:t>之財物</a:t>
            </a:r>
          </a:p>
          <a:p>
            <a:pPr marL="750296" indent="-750296">
              <a:lnSpc>
                <a:spcPct val="130000"/>
              </a:lnSpc>
              <a:buNone/>
              <a:defRPr/>
            </a:pPr>
            <a:r>
              <a:rPr lang="zh-TW" altLang="en-US" sz="2400" b="1" dirty="0">
                <a:solidFill>
                  <a:srgbClr val="0303AD"/>
                </a:solidFill>
                <a:latin typeface="微軟正黑體" panose="020B0604030504040204" pitchFamily="34" charset="-120"/>
                <a:ea typeface="微軟正黑體" panose="020B0604030504040204" pitchFamily="34" charset="-120"/>
              </a:rPr>
              <a:t> </a:t>
            </a:r>
            <a:r>
              <a:rPr lang="zh-TW" altLang="en-US" sz="2400" b="1" dirty="0">
                <a:solidFill>
                  <a:srgbClr val="2007B9"/>
                </a:solidFill>
                <a:latin typeface="微軟正黑體" panose="020B0604030504040204" pitchFamily="34" charset="-120"/>
                <a:ea typeface="微軟正黑體" panose="020B0604030504040204" pitchFamily="34" charset="-120"/>
              </a:rPr>
              <a:t>(五)損壞或遺失所保管</a:t>
            </a:r>
            <a:r>
              <a:rPr lang="en-US" altLang="zh-TW" sz="2400" b="1" dirty="0">
                <a:solidFill>
                  <a:srgbClr val="2007B9"/>
                </a:solidFill>
                <a:latin typeface="微軟正黑體" panose="020B0604030504040204" pitchFamily="34" charset="-120"/>
                <a:ea typeface="微軟正黑體" panose="020B0604030504040204" pitchFamily="34" charset="-120"/>
              </a:rPr>
              <a:t>(</a:t>
            </a:r>
            <a:r>
              <a:rPr lang="zh-TW" altLang="en-US" sz="2400" b="1" dirty="0">
                <a:solidFill>
                  <a:srgbClr val="2007B9"/>
                </a:solidFill>
                <a:latin typeface="微軟正黑體" panose="020B0604030504040204" pitchFamily="34" charset="-120"/>
                <a:ea typeface="微軟正黑體" panose="020B0604030504040204" pitchFamily="34" charset="-120"/>
              </a:rPr>
              <a:t>借用</a:t>
            </a:r>
            <a:r>
              <a:rPr lang="en-US" altLang="zh-TW" sz="2400" b="1" dirty="0">
                <a:solidFill>
                  <a:srgbClr val="2007B9"/>
                </a:solidFill>
                <a:latin typeface="微軟正黑體" panose="020B0604030504040204" pitchFamily="34" charset="-120"/>
                <a:ea typeface="微軟正黑體" panose="020B0604030504040204" pitchFamily="34" charset="-120"/>
              </a:rPr>
              <a:t>)</a:t>
            </a:r>
            <a:r>
              <a:rPr lang="zh-TW" altLang="en-US" sz="2400" b="1" dirty="0">
                <a:solidFill>
                  <a:srgbClr val="2007B9"/>
                </a:solidFill>
                <a:latin typeface="微軟正黑體" panose="020B0604030504040204" pitchFamily="34" charset="-120"/>
                <a:ea typeface="微軟正黑體" panose="020B0604030504040204" pitchFamily="34" charset="-120"/>
              </a:rPr>
              <a:t>之財物，應負</a:t>
            </a:r>
            <a:r>
              <a:rPr lang="zh-TW" altLang="en-US" sz="2400" b="1" dirty="0">
                <a:solidFill>
                  <a:srgbClr val="FF0000"/>
                </a:solidFill>
                <a:latin typeface="微軟正黑體" panose="020B0604030504040204" pitchFamily="34" charset="-120"/>
                <a:ea typeface="微軟正黑體" panose="020B0604030504040204" pitchFamily="34" charset="-120"/>
              </a:rPr>
              <a:t>賠償責任</a:t>
            </a:r>
          </a:p>
          <a:p>
            <a:pPr marL="750296" indent="-750296">
              <a:lnSpc>
                <a:spcPct val="130000"/>
              </a:lnSpc>
              <a:buNone/>
              <a:defRPr/>
            </a:pPr>
            <a:r>
              <a:rPr lang="zh-TW" altLang="en-US" sz="2400" b="1" dirty="0">
                <a:solidFill>
                  <a:srgbClr val="0303AD"/>
                </a:solidFill>
                <a:latin typeface="微軟正黑體" panose="020B0604030504040204" pitchFamily="34" charset="-120"/>
                <a:ea typeface="微軟正黑體" panose="020B0604030504040204" pitchFamily="34" charset="-120"/>
              </a:rPr>
              <a:t> (六)</a:t>
            </a:r>
            <a:r>
              <a:rPr lang="zh-TW" altLang="en-US" sz="2400" b="1" dirty="0">
                <a:solidFill>
                  <a:srgbClr val="2007B9"/>
                </a:solidFill>
                <a:latin typeface="微軟正黑體" panose="020B0604030504040204" pitchFamily="34" charset="-120"/>
                <a:ea typeface="微軟正黑體" panose="020B0604030504040204" pitchFamily="34" charset="-120"/>
              </a:rPr>
              <a:t>配合單位財物管理人辦理定期或不定期</a:t>
            </a:r>
            <a:r>
              <a:rPr lang="zh-TW" altLang="en-US" sz="2400" b="1" dirty="0">
                <a:solidFill>
                  <a:srgbClr val="FF0000"/>
                </a:solidFill>
                <a:latin typeface="微軟正黑體" panose="020B0604030504040204" pitchFamily="34" charset="-120"/>
                <a:ea typeface="微軟正黑體" panose="020B0604030504040204" pitchFamily="34" charset="-120"/>
              </a:rPr>
              <a:t>盤點</a:t>
            </a:r>
            <a:endParaRPr lang="zh-TW" altLang="en-US" sz="2400" b="1" dirty="0">
              <a:solidFill>
                <a:srgbClr val="2007B9"/>
              </a:solidFill>
              <a:latin typeface="微軟正黑體" panose="020B0604030504040204" pitchFamily="34" charset="-120"/>
              <a:ea typeface="微軟正黑體" panose="020B0604030504040204" pitchFamily="34" charset="-120"/>
            </a:endParaRPr>
          </a:p>
          <a:p>
            <a:pPr marL="750296" indent="-750296">
              <a:lnSpc>
                <a:spcPct val="130000"/>
              </a:lnSpc>
              <a:buNone/>
              <a:defRPr/>
            </a:pPr>
            <a:r>
              <a:rPr lang="zh-TW" altLang="en-US" sz="2400" b="1" dirty="0">
                <a:solidFill>
                  <a:srgbClr val="0303AD"/>
                </a:solidFill>
                <a:latin typeface="微軟正黑體" panose="020B0604030504040204" pitchFamily="34" charset="-120"/>
                <a:ea typeface="微軟正黑體" panose="020B0604030504040204" pitchFamily="34" charset="-120"/>
              </a:rPr>
              <a:t> (</a:t>
            </a:r>
            <a:r>
              <a:rPr lang="zh-TW" altLang="en-US" sz="2400" b="1" dirty="0">
                <a:solidFill>
                  <a:srgbClr val="2007B9"/>
                </a:solidFill>
                <a:latin typeface="微軟正黑體" panose="020B0604030504040204" pitchFamily="34" charset="-120"/>
                <a:ea typeface="微軟正黑體" panose="020B0604030504040204" pitchFamily="34" charset="-120"/>
              </a:rPr>
              <a:t>七)異動或離職前</a:t>
            </a:r>
            <a:r>
              <a:rPr lang="zh-TW" altLang="en-US" sz="2400" b="1" dirty="0">
                <a:solidFill>
                  <a:srgbClr val="FF0000"/>
                </a:solidFill>
                <a:latin typeface="微軟正黑體" panose="020B0604030504040204" pitchFamily="34" charset="-120"/>
                <a:ea typeface="微軟正黑體" panose="020B0604030504040204" pitchFamily="34" charset="-120"/>
              </a:rPr>
              <a:t>財物之交接</a:t>
            </a:r>
          </a:p>
        </p:txBody>
      </p:sp>
      <p:sp>
        <p:nvSpPr>
          <p:cNvPr id="4" name="投影片編號版面配置區 5"/>
          <p:cNvSpPr>
            <a:spLocks noGrp="1"/>
          </p:cNvSpPr>
          <p:nvPr>
            <p:ph type="sldNum" sz="quarter" idx="12"/>
          </p:nvPr>
        </p:nvSpPr>
        <p:spPr/>
        <p:txBody>
          <a:bodyPr/>
          <a:lstStyle>
            <a:lvl1pPr>
              <a:defRPr kumimoji="1" sz="2954" b="1">
                <a:solidFill>
                  <a:schemeClr val="tx1"/>
                </a:solidFill>
                <a:latin typeface="標楷體" panose="03000509000000000000" pitchFamily="65" charset="-120"/>
                <a:ea typeface="標楷體" panose="03000509000000000000" pitchFamily="65" charset="-120"/>
              </a:defRPr>
            </a:lvl1pPr>
            <a:lvl2pPr marL="685817" indent="-263776">
              <a:defRPr kumimoji="1" sz="2954" b="1">
                <a:solidFill>
                  <a:schemeClr val="tx1"/>
                </a:solidFill>
                <a:latin typeface="標楷體" panose="03000509000000000000" pitchFamily="65" charset="-120"/>
                <a:ea typeface="標楷體" panose="03000509000000000000" pitchFamily="65" charset="-120"/>
              </a:defRPr>
            </a:lvl2pPr>
            <a:lvl3pPr marL="1055103" indent="-211021">
              <a:defRPr kumimoji="1" sz="2954" b="1">
                <a:solidFill>
                  <a:schemeClr val="tx1"/>
                </a:solidFill>
                <a:latin typeface="標楷體" panose="03000509000000000000" pitchFamily="65" charset="-120"/>
                <a:ea typeface="標楷體" panose="03000509000000000000" pitchFamily="65" charset="-120"/>
              </a:defRPr>
            </a:lvl3pPr>
            <a:lvl4pPr marL="1477145" indent="-211021">
              <a:defRPr kumimoji="1" sz="2954" b="1">
                <a:solidFill>
                  <a:schemeClr val="tx1"/>
                </a:solidFill>
                <a:latin typeface="標楷體" panose="03000509000000000000" pitchFamily="65" charset="-120"/>
                <a:ea typeface="標楷體" panose="03000509000000000000" pitchFamily="65" charset="-120"/>
              </a:defRPr>
            </a:lvl4pPr>
            <a:lvl5pPr marL="1899186" indent="-211021">
              <a:defRPr kumimoji="1" sz="2954" b="1">
                <a:solidFill>
                  <a:schemeClr val="tx1"/>
                </a:solidFill>
                <a:latin typeface="標楷體" panose="03000509000000000000" pitchFamily="65" charset="-120"/>
                <a:ea typeface="標楷體" panose="03000509000000000000" pitchFamily="65" charset="-120"/>
              </a:defRPr>
            </a:lvl5pPr>
            <a:lvl6pPr marL="2321227" indent="-211021" eaLnBrk="0" fontAlgn="base" hangingPunct="0">
              <a:spcBef>
                <a:spcPct val="20000"/>
              </a:spcBef>
              <a:spcAft>
                <a:spcPct val="0"/>
              </a:spcAft>
              <a:buChar char="•"/>
              <a:defRPr kumimoji="1" sz="2954" b="1">
                <a:solidFill>
                  <a:schemeClr val="tx1"/>
                </a:solidFill>
                <a:latin typeface="標楷體" panose="03000509000000000000" pitchFamily="65" charset="-120"/>
                <a:ea typeface="標楷體" panose="03000509000000000000" pitchFamily="65" charset="-120"/>
              </a:defRPr>
            </a:lvl6pPr>
            <a:lvl7pPr marL="2743269" indent="-211021" eaLnBrk="0" fontAlgn="base" hangingPunct="0">
              <a:spcBef>
                <a:spcPct val="20000"/>
              </a:spcBef>
              <a:spcAft>
                <a:spcPct val="0"/>
              </a:spcAft>
              <a:buChar char="•"/>
              <a:defRPr kumimoji="1" sz="2954" b="1">
                <a:solidFill>
                  <a:schemeClr val="tx1"/>
                </a:solidFill>
                <a:latin typeface="標楷體" panose="03000509000000000000" pitchFamily="65" charset="-120"/>
                <a:ea typeface="標楷體" panose="03000509000000000000" pitchFamily="65" charset="-120"/>
              </a:defRPr>
            </a:lvl7pPr>
            <a:lvl8pPr marL="3165310" indent="-211021" eaLnBrk="0" fontAlgn="base" hangingPunct="0">
              <a:spcBef>
                <a:spcPct val="20000"/>
              </a:spcBef>
              <a:spcAft>
                <a:spcPct val="0"/>
              </a:spcAft>
              <a:buChar char="•"/>
              <a:defRPr kumimoji="1" sz="2954" b="1">
                <a:solidFill>
                  <a:schemeClr val="tx1"/>
                </a:solidFill>
                <a:latin typeface="標楷體" panose="03000509000000000000" pitchFamily="65" charset="-120"/>
                <a:ea typeface="標楷體" panose="03000509000000000000" pitchFamily="65" charset="-120"/>
              </a:defRPr>
            </a:lvl8pPr>
            <a:lvl9pPr marL="3587351" indent="-211021" eaLnBrk="0" fontAlgn="base" hangingPunct="0">
              <a:spcBef>
                <a:spcPct val="20000"/>
              </a:spcBef>
              <a:spcAft>
                <a:spcPct val="0"/>
              </a:spcAft>
              <a:buChar char="•"/>
              <a:defRPr kumimoji="1" sz="2954" b="1">
                <a:solidFill>
                  <a:schemeClr val="tx1"/>
                </a:solidFill>
                <a:latin typeface="標楷體" panose="03000509000000000000" pitchFamily="65" charset="-120"/>
                <a:ea typeface="標楷體" panose="03000509000000000000" pitchFamily="65" charset="-120"/>
              </a:defRPr>
            </a:lvl9pPr>
          </a:lstStyle>
          <a:p>
            <a:fld id="{CA65BA27-8C18-41A0-9511-E933799B2CA0}" type="slidenum">
              <a:rPr kumimoji="0" lang="zh-TW" altLang="en-US" sz="1108" b="0">
                <a:solidFill>
                  <a:srgbClr val="898989"/>
                </a:solidFill>
                <a:latin typeface="Calibri" panose="020F0502020204030204" pitchFamily="34" charset="0"/>
                <a:ea typeface="新細明體" panose="02020500000000000000" pitchFamily="18" charset="-120"/>
              </a:rPr>
              <a:pPr/>
              <a:t>19</a:t>
            </a:fld>
            <a:endParaRPr kumimoji="0" lang="en-US" altLang="zh-TW" sz="1108" b="0">
              <a:solidFill>
                <a:srgbClr val="898989"/>
              </a:solidFill>
              <a:latin typeface="Calibri" panose="020F0502020204030204" pitchFamily="34" charset="0"/>
              <a:ea typeface="新細明體" panose="02020500000000000000" pitchFamily="18" charset="-120"/>
            </a:endParaRPr>
          </a:p>
        </p:txBody>
      </p:sp>
      <p:sp>
        <p:nvSpPr>
          <p:cNvPr id="5" name="內容版面配置區 2"/>
          <p:cNvSpPr txBox="1">
            <a:spLocks/>
          </p:cNvSpPr>
          <p:nvPr/>
        </p:nvSpPr>
        <p:spPr bwMode="auto">
          <a:xfrm>
            <a:off x="611560" y="5373216"/>
            <a:ext cx="8141385" cy="108012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lstStyle>
            <a:lvl1pPr>
              <a:defRPr kumimoji="1" sz="3200" b="1">
                <a:solidFill>
                  <a:schemeClr val="tx1"/>
                </a:solidFill>
                <a:latin typeface="標楷體" panose="03000509000000000000" pitchFamily="65" charset="-120"/>
                <a:ea typeface="標楷體" panose="03000509000000000000" pitchFamily="65" charset="-120"/>
              </a:defRPr>
            </a:lvl1pPr>
            <a:lvl2pPr marL="742950" indent="-285750">
              <a:defRPr kumimoji="1" sz="3200" b="1">
                <a:solidFill>
                  <a:schemeClr val="tx1"/>
                </a:solidFill>
                <a:latin typeface="標楷體" panose="03000509000000000000" pitchFamily="65" charset="-120"/>
                <a:ea typeface="標楷體" panose="03000509000000000000" pitchFamily="65" charset="-120"/>
              </a:defRPr>
            </a:lvl2pPr>
            <a:lvl3pPr marL="1143000" indent="-228600">
              <a:defRPr kumimoji="1" sz="3200" b="1">
                <a:solidFill>
                  <a:schemeClr val="tx1"/>
                </a:solidFill>
                <a:latin typeface="標楷體" panose="03000509000000000000" pitchFamily="65" charset="-120"/>
                <a:ea typeface="標楷體" panose="03000509000000000000" pitchFamily="65" charset="-120"/>
              </a:defRPr>
            </a:lvl3pPr>
            <a:lvl4pPr marL="1600200" indent="-228600">
              <a:defRPr kumimoji="1" sz="3200" b="1">
                <a:solidFill>
                  <a:schemeClr val="tx1"/>
                </a:solidFill>
                <a:latin typeface="標楷體" panose="03000509000000000000" pitchFamily="65" charset="-120"/>
                <a:ea typeface="標楷體" panose="03000509000000000000" pitchFamily="65" charset="-120"/>
              </a:defRPr>
            </a:lvl4pPr>
            <a:lvl5pPr marL="2057400" indent="-228600">
              <a:defRPr kumimoji="1" sz="3200" b="1">
                <a:solidFill>
                  <a:schemeClr val="tx1"/>
                </a:solidFill>
                <a:latin typeface="標楷體" panose="03000509000000000000" pitchFamily="65" charset="-120"/>
                <a:ea typeface="標楷體" panose="03000509000000000000" pitchFamily="65" charset="-120"/>
              </a:defRPr>
            </a:lvl5pPr>
            <a:lvl6pPr marL="2514600" indent="-228600" eaLnBrk="0" fontAlgn="base" hangingPunct="0">
              <a:spcBef>
                <a:spcPct val="20000"/>
              </a:spcBef>
              <a:spcAft>
                <a:spcPct val="0"/>
              </a:spcAft>
              <a:buChar char="•"/>
              <a:defRPr kumimoji="1" sz="3200" b="1">
                <a:solidFill>
                  <a:schemeClr val="tx1"/>
                </a:solidFill>
                <a:latin typeface="標楷體" panose="03000509000000000000" pitchFamily="65" charset="-120"/>
                <a:ea typeface="標楷體" panose="03000509000000000000" pitchFamily="65" charset="-120"/>
              </a:defRPr>
            </a:lvl6pPr>
            <a:lvl7pPr marL="2971800" indent="-228600" eaLnBrk="0" fontAlgn="base" hangingPunct="0">
              <a:spcBef>
                <a:spcPct val="20000"/>
              </a:spcBef>
              <a:spcAft>
                <a:spcPct val="0"/>
              </a:spcAft>
              <a:buChar char="•"/>
              <a:defRPr kumimoji="1" sz="3200" b="1">
                <a:solidFill>
                  <a:schemeClr val="tx1"/>
                </a:solidFill>
                <a:latin typeface="標楷體" panose="03000509000000000000" pitchFamily="65" charset="-120"/>
                <a:ea typeface="標楷體" panose="03000509000000000000" pitchFamily="65" charset="-120"/>
              </a:defRPr>
            </a:lvl7pPr>
            <a:lvl8pPr marL="3429000" indent="-228600" eaLnBrk="0" fontAlgn="base" hangingPunct="0">
              <a:spcBef>
                <a:spcPct val="20000"/>
              </a:spcBef>
              <a:spcAft>
                <a:spcPct val="0"/>
              </a:spcAft>
              <a:buChar char="•"/>
              <a:defRPr kumimoji="1" sz="3200" b="1">
                <a:solidFill>
                  <a:schemeClr val="tx1"/>
                </a:solidFill>
                <a:latin typeface="標楷體" panose="03000509000000000000" pitchFamily="65" charset="-120"/>
                <a:ea typeface="標楷體" panose="03000509000000000000" pitchFamily="65" charset="-120"/>
              </a:defRPr>
            </a:lvl8pPr>
            <a:lvl9pPr marL="3886200" indent="-228600" eaLnBrk="0" fontAlgn="base" hangingPunct="0">
              <a:spcBef>
                <a:spcPct val="20000"/>
              </a:spcBef>
              <a:spcAft>
                <a:spcPct val="0"/>
              </a:spcAft>
              <a:buChar char="•"/>
              <a:defRPr kumimoji="1" sz="3200" b="1">
                <a:solidFill>
                  <a:schemeClr val="tx1"/>
                </a:solidFill>
                <a:latin typeface="標楷體" panose="03000509000000000000" pitchFamily="65" charset="-120"/>
                <a:ea typeface="標楷體" panose="03000509000000000000" pitchFamily="65" charset="-120"/>
              </a:defRPr>
            </a:lvl9pPr>
          </a:lstStyle>
          <a:p>
            <a:pPr algn="just"/>
            <a:r>
              <a:rPr lang="zh-TW" altLang="en-US" sz="2000" dirty="0">
                <a:solidFill>
                  <a:srgbClr val="FF0000"/>
                </a:solidFill>
                <a:latin typeface="微軟正黑體" panose="020B0604030504040204" pitchFamily="34" charset="-120"/>
                <a:ea typeface="微軟正黑體" panose="020B0604030504040204" pitchFamily="34" charset="-120"/>
              </a:rPr>
              <a:t>★臨時人員、</a:t>
            </a:r>
            <a:r>
              <a:rPr lang="zh-TW" altLang="en-US" sz="2000" dirty="0">
                <a:solidFill>
                  <a:srgbClr val="FF0000"/>
                </a:solidFill>
                <a:latin typeface="微軟正黑體" panose="020B0604030504040204" pitchFamily="34" charset="-120"/>
                <a:ea typeface="微軟正黑體" panose="020B0604030504040204" pitchFamily="34" charset="-120"/>
                <a:cs typeface="Arial" charset="0"/>
              </a:rPr>
              <a:t>計畫型研究助理、兼任教師不得擔任財產保管人。</a:t>
            </a:r>
            <a:endParaRPr lang="en-US" altLang="zh-TW" sz="2000" dirty="0">
              <a:solidFill>
                <a:srgbClr val="FF0000"/>
              </a:solidFill>
              <a:latin typeface="微軟正黑體" panose="020B0604030504040204" pitchFamily="34" charset="-120"/>
              <a:ea typeface="微軟正黑體" panose="020B0604030504040204" pitchFamily="34" charset="-120"/>
            </a:endParaRPr>
          </a:p>
          <a:p>
            <a:pPr algn="just">
              <a:buFontTx/>
              <a:buNone/>
            </a:pPr>
            <a:r>
              <a:rPr lang="zh-TW" altLang="en-US" sz="2000" dirty="0">
                <a:solidFill>
                  <a:srgbClr val="000099"/>
                </a:solidFill>
                <a:latin typeface="微軟正黑體" panose="020B0604030504040204" pitchFamily="34" charset="-120"/>
                <a:ea typeface="微軟正黑體" panose="020B0604030504040204" pitchFamily="34" charset="-120"/>
              </a:rPr>
              <a:t>   如離職時免辦「離職單手續單」者不得擔任財物「保管人」，但可由</a:t>
            </a:r>
            <a:endParaRPr lang="en-US" altLang="zh-TW" sz="2000" dirty="0">
              <a:solidFill>
                <a:srgbClr val="000099"/>
              </a:solidFill>
              <a:latin typeface="微軟正黑體" panose="020B0604030504040204" pitchFamily="34" charset="-120"/>
              <a:ea typeface="微軟正黑體" panose="020B0604030504040204" pitchFamily="34" charset="-120"/>
            </a:endParaRPr>
          </a:p>
          <a:p>
            <a:pPr algn="just">
              <a:buFontTx/>
              <a:buNone/>
            </a:pPr>
            <a:r>
              <a:rPr lang="zh-TW" altLang="en-US" sz="2000" dirty="0">
                <a:solidFill>
                  <a:srgbClr val="000099"/>
                </a:solidFill>
                <a:latin typeface="微軟正黑體" panose="020B0604030504040204" pitchFamily="34" charset="-120"/>
                <a:ea typeface="微軟正黑體" panose="020B0604030504040204" pitchFamily="34" charset="-120"/>
              </a:rPr>
              <a:t>   單位管理登記為「使用人」</a:t>
            </a:r>
            <a:r>
              <a:rPr lang="zh-TW" altLang="en-US" sz="2000" dirty="0">
                <a:solidFill>
                  <a:srgbClr val="000099"/>
                </a:solidFill>
              </a:rPr>
              <a:t>。</a:t>
            </a:r>
          </a:p>
        </p:txBody>
      </p:sp>
    </p:spTree>
    <p:extLst>
      <p:ext uri="{BB962C8B-B14F-4D97-AF65-F5344CB8AC3E}">
        <p14:creationId xmlns:p14="http://schemas.microsoft.com/office/powerpoint/2010/main" val="375056890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000" b="1" dirty="0">
                <a:solidFill>
                  <a:srgbClr val="401D00"/>
                </a:solidFill>
                <a:latin typeface="微軟正黑體" panose="020B0604030504040204" pitchFamily="34" charset="-120"/>
                <a:ea typeface="微軟正黑體" panose="020B0604030504040204" pitchFamily="34" charset="-120"/>
                <a:cs typeface="+mn-cs"/>
              </a:rPr>
              <a:t>大綱</a:t>
            </a:r>
          </a:p>
        </p:txBody>
      </p:sp>
      <p:sp>
        <p:nvSpPr>
          <p:cNvPr id="3" name="內容版面配置區 2"/>
          <p:cNvSpPr>
            <a:spLocks noGrp="1"/>
          </p:cNvSpPr>
          <p:nvPr>
            <p:ph idx="1"/>
          </p:nvPr>
        </p:nvSpPr>
        <p:spPr>
          <a:xfrm>
            <a:off x="628650" y="1690688"/>
            <a:ext cx="7886700" cy="4351338"/>
          </a:xfrm>
        </p:spPr>
        <p:txBody>
          <a:bodyPr/>
          <a:lstStyle/>
          <a:p>
            <a:pPr marL="514350" indent="-514350">
              <a:buFont typeface="+mj-ea"/>
              <a:buAutoNum type="ea1ChtPeriod"/>
            </a:pPr>
            <a:r>
              <a:rPr lang="zh-TW" altLang="en-US" b="1" dirty="0">
                <a:solidFill>
                  <a:srgbClr val="401D00"/>
                </a:solidFill>
                <a:latin typeface="微軟正黑體" panose="020B0604030504040204" pitchFamily="34" charset="-120"/>
                <a:ea typeface="微軟正黑體" panose="020B0604030504040204" pitchFamily="34" charset="-120"/>
              </a:rPr>
              <a:t>驗收相關作業</a:t>
            </a:r>
            <a:endParaRPr lang="en-US" altLang="zh-TW" b="1" dirty="0">
              <a:solidFill>
                <a:srgbClr val="401D00"/>
              </a:solidFill>
              <a:latin typeface="微軟正黑體" panose="020B0604030504040204" pitchFamily="34" charset="-120"/>
              <a:ea typeface="微軟正黑體" panose="020B0604030504040204" pitchFamily="34" charset="-120"/>
            </a:endParaRPr>
          </a:p>
          <a:p>
            <a:pPr marL="514350" indent="-514350">
              <a:buFont typeface="+mj-ea"/>
              <a:buAutoNum type="ea1ChtPeriod"/>
            </a:pPr>
            <a:r>
              <a:rPr lang="zh-TW" altLang="en-US" b="1" smtClean="0">
                <a:solidFill>
                  <a:srgbClr val="401D00"/>
                </a:solidFill>
                <a:latin typeface="微軟正黑體" panose="020B0604030504040204" pitchFamily="34" charset="-120"/>
                <a:ea typeface="微軟正黑體" panose="020B0604030504040204" pitchFamily="34" charset="-120"/>
              </a:rPr>
              <a:t>財物管理</a:t>
            </a:r>
            <a:r>
              <a:rPr lang="zh-TW" altLang="en-US" b="1" dirty="0" smtClean="0">
                <a:solidFill>
                  <a:srgbClr val="401D00"/>
                </a:solidFill>
                <a:latin typeface="微軟正黑體" panose="020B0604030504040204" pitchFamily="34" charset="-120"/>
                <a:ea typeface="微軟正黑體" panose="020B0604030504040204" pitchFamily="34" charset="-120"/>
              </a:rPr>
              <a:t>作業</a:t>
            </a:r>
            <a:endParaRPr lang="en-US" altLang="zh-TW" b="1" dirty="0" smtClean="0">
              <a:solidFill>
                <a:srgbClr val="401D00"/>
              </a:solidFill>
              <a:latin typeface="微軟正黑體" panose="020B0604030504040204" pitchFamily="34" charset="-120"/>
              <a:ea typeface="微軟正黑體" panose="020B0604030504040204" pitchFamily="34" charset="-120"/>
            </a:endParaRPr>
          </a:p>
          <a:p>
            <a:pPr marL="514350" indent="-514350">
              <a:buFont typeface="+mj-ea"/>
              <a:buAutoNum type="ea1ChtPeriod"/>
            </a:pPr>
            <a:r>
              <a:rPr lang="zh-TW" altLang="en-US" b="1" dirty="0">
                <a:solidFill>
                  <a:srgbClr val="401D00"/>
                </a:solidFill>
                <a:latin typeface="微軟正黑體" panose="020B0604030504040204" pitchFamily="34" charset="-120"/>
                <a:ea typeface="微軟正黑體" panose="020B0604030504040204" pitchFamily="34" charset="-120"/>
              </a:rPr>
              <a:t>保管組業務宣導</a:t>
            </a:r>
            <a:endParaRPr lang="en-US" altLang="zh-TW" b="1" dirty="0">
              <a:solidFill>
                <a:srgbClr val="401D00"/>
              </a:solidFill>
              <a:latin typeface="標楷體" panose="03000509000000000000" pitchFamily="65" charset="-120"/>
              <a:ea typeface="標楷體" panose="03000509000000000000" pitchFamily="65" charset="-120"/>
            </a:endParaRPr>
          </a:p>
          <a:p>
            <a:pPr marL="514350" indent="-514350">
              <a:buFont typeface="+mj-ea"/>
              <a:buAutoNum type="ea1ChtPeriod"/>
            </a:pPr>
            <a:r>
              <a:rPr lang="zh-TW" altLang="en-US" b="1" dirty="0" smtClean="0">
                <a:solidFill>
                  <a:srgbClr val="401D00"/>
                </a:solidFill>
                <a:latin typeface="微軟正黑體" panose="020B0604030504040204" pitchFamily="34" charset="-120"/>
                <a:ea typeface="微軟正黑體" panose="020B0604030504040204" pitchFamily="34" charset="-120"/>
              </a:rPr>
              <a:t>採購</a:t>
            </a:r>
            <a:r>
              <a:rPr lang="zh-TW" altLang="en-US" b="1" dirty="0">
                <a:solidFill>
                  <a:srgbClr val="401D00"/>
                </a:solidFill>
                <a:latin typeface="微軟正黑體" panose="020B0604030504040204" pitchFamily="34" charset="-120"/>
                <a:ea typeface="微軟正黑體" panose="020B0604030504040204" pitchFamily="34" charset="-120"/>
              </a:rPr>
              <a:t>驗收及財產管理</a:t>
            </a:r>
            <a:r>
              <a:rPr lang="en-US" altLang="zh-TW" b="1" dirty="0">
                <a:solidFill>
                  <a:srgbClr val="401D00"/>
                </a:solidFill>
                <a:latin typeface="微軟正黑體" panose="020B0604030504040204" pitchFamily="34" charset="-120"/>
                <a:ea typeface="微軟正黑體" panose="020B0604030504040204" pitchFamily="34" charset="-120"/>
              </a:rPr>
              <a:t/>
            </a:r>
            <a:br>
              <a:rPr lang="en-US" altLang="zh-TW" b="1" dirty="0">
                <a:solidFill>
                  <a:srgbClr val="401D00"/>
                </a:solidFill>
                <a:latin typeface="微軟正黑體" panose="020B0604030504040204" pitchFamily="34" charset="-120"/>
                <a:ea typeface="微軟正黑體" panose="020B0604030504040204" pitchFamily="34" charset="-120"/>
              </a:rPr>
            </a:br>
            <a:r>
              <a:rPr lang="en-US" altLang="zh-TW" dirty="0" smtClean="0">
                <a:solidFill>
                  <a:srgbClr val="401D00"/>
                </a:solidFill>
                <a:latin typeface="微軟正黑體" panose="020B0604030504040204" pitchFamily="34" charset="-120"/>
                <a:ea typeface="微軟正黑體" panose="020B0604030504040204" pitchFamily="34" charset="-120"/>
              </a:rPr>
              <a:t>ERP</a:t>
            </a:r>
            <a:r>
              <a:rPr lang="zh-TW" altLang="en-US" b="1" dirty="0">
                <a:solidFill>
                  <a:srgbClr val="401D00"/>
                </a:solidFill>
                <a:latin typeface="微軟正黑體" panose="020B0604030504040204" pitchFamily="34" charset="-120"/>
                <a:ea typeface="微軟正黑體" panose="020B0604030504040204" pitchFamily="34" charset="-120"/>
              </a:rPr>
              <a:t>系統操作</a:t>
            </a:r>
            <a:r>
              <a:rPr lang="zh-TW" altLang="en-US" b="1" dirty="0" smtClean="0">
                <a:solidFill>
                  <a:srgbClr val="401D00"/>
                </a:solidFill>
                <a:latin typeface="微軟正黑體" panose="020B0604030504040204" pitchFamily="34" charset="-120"/>
                <a:ea typeface="微軟正黑體" panose="020B0604030504040204" pitchFamily="34" charset="-120"/>
              </a:rPr>
              <a:t>說明</a:t>
            </a:r>
            <a:endParaRPr lang="en-US" altLang="zh-TW" dirty="0">
              <a:solidFill>
                <a:srgbClr val="401D00"/>
              </a:solidFill>
              <a:latin typeface="標楷體" panose="03000509000000000000" pitchFamily="65" charset="-120"/>
              <a:ea typeface="標楷體" panose="03000509000000000000" pitchFamily="65" charset="-120"/>
            </a:endParaRPr>
          </a:p>
          <a:p>
            <a:endParaRPr lang="en-US" altLang="zh-TW" dirty="0">
              <a:solidFill>
                <a:srgbClr val="401D00"/>
              </a:solidFill>
              <a:latin typeface="標楷體" panose="03000509000000000000" pitchFamily="65" charset="-120"/>
              <a:ea typeface="標楷體" panose="03000509000000000000" pitchFamily="65" charset="-120"/>
            </a:endParaRPr>
          </a:p>
        </p:txBody>
      </p:sp>
      <p:sp>
        <p:nvSpPr>
          <p:cNvPr id="6" name="投影片編號版面配置區 5"/>
          <p:cNvSpPr>
            <a:spLocks noGrp="1"/>
          </p:cNvSpPr>
          <p:nvPr>
            <p:ph type="sldNum" sz="quarter" idx="12"/>
          </p:nvPr>
        </p:nvSpPr>
        <p:spPr/>
        <p:txBody>
          <a:bodyPr/>
          <a:lstStyle/>
          <a:p>
            <a:fld id="{7A643748-EA64-4C66-B8B9-205DE386B7BC}" type="slidenum">
              <a:rPr lang="zh-TW" altLang="en-US" smtClean="0"/>
              <a:t>2</a:t>
            </a:fld>
            <a:endParaRPr lang="zh-TW" altLang="en-US"/>
          </a:p>
        </p:txBody>
      </p:sp>
    </p:spTree>
    <p:extLst>
      <p:ext uri="{BB962C8B-B14F-4D97-AF65-F5344CB8AC3E}">
        <p14:creationId xmlns:p14="http://schemas.microsoft.com/office/powerpoint/2010/main" val="313357662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5"/>
          <p:cNvSpPr>
            <a:spLocks noChangeArrowheads="1"/>
          </p:cNvSpPr>
          <p:nvPr/>
        </p:nvSpPr>
        <p:spPr bwMode="auto">
          <a:xfrm>
            <a:off x="323528" y="1393180"/>
            <a:ext cx="8641085" cy="2755900"/>
          </a:xfrm>
          <a:prstGeom prst="rect">
            <a:avLst/>
          </a:prstGeom>
          <a:noFill/>
          <a:ln w="9525">
            <a:noFill/>
            <a:miter lim="800000"/>
            <a:headEnd/>
            <a:tailEnd/>
          </a:ln>
        </p:spPr>
        <p:txBody>
          <a:bodyPr/>
          <a:lstStyle/>
          <a:p>
            <a:pPr marL="342900" lvl="0" indent="-342900">
              <a:lnSpc>
                <a:spcPts val="3000"/>
              </a:lnSpc>
              <a:buFont typeface="Wingdings" panose="05000000000000000000" pitchFamily="2" charset="2"/>
              <a:buChar char="n"/>
            </a:pPr>
            <a:r>
              <a:rPr lang="zh-TW" altLang="zh-TW" sz="2400" b="1" dirty="0">
                <a:solidFill>
                  <a:schemeClr val="accent2">
                    <a:lumMod val="50000"/>
                  </a:schemeClr>
                </a:solidFill>
                <a:latin typeface="微軟正黑體" panose="020B0604030504040204" pitchFamily="34" charset="-120"/>
                <a:ea typeface="微軟正黑體" panose="020B0604030504040204" pitchFamily="34" charset="-120"/>
              </a:rPr>
              <a:t>財產保管人或存置地點變更</a:t>
            </a:r>
            <a:r>
              <a:rPr lang="zh-TW" altLang="en-US" sz="2400" b="1" dirty="0">
                <a:solidFill>
                  <a:schemeClr val="accent2">
                    <a:lumMod val="50000"/>
                  </a:schemeClr>
                </a:solidFill>
                <a:latin typeface="微軟正黑體" panose="020B0604030504040204" pitchFamily="34" charset="-120"/>
                <a:ea typeface="微軟正黑體" panose="020B0604030504040204" pitchFamily="34" charset="-120"/>
              </a:rPr>
              <a:t>，或</a:t>
            </a:r>
            <a:r>
              <a:rPr lang="zh-TW" altLang="en-US" sz="2400" b="1" dirty="0">
                <a:solidFill>
                  <a:schemeClr val="accent2">
                    <a:lumMod val="50000"/>
                  </a:schemeClr>
                </a:solidFill>
                <a:latin typeface="微軟正黑體" panose="020B0604030504040204" pitchFamily="34" charset="-120"/>
                <a:ea typeface="微軟正黑體" panose="020B0604030504040204" pitchFamily="34" charset="-120"/>
                <a:cs typeface="Arial" charset="0"/>
              </a:rPr>
              <a:t>人員因離職、調職、借調時，所託管或使用之財產，應於異動前，系統線上完成「財產移轉申請」。</a:t>
            </a:r>
            <a:endParaRPr lang="en-US" altLang="zh-TW" sz="2400" b="1" dirty="0">
              <a:solidFill>
                <a:schemeClr val="accent2">
                  <a:lumMod val="50000"/>
                </a:schemeClr>
              </a:solidFill>
              <a:latin typeface="微軟正黑體" panose="020B0604030504040204" pitchFamily="34" charset="-120"/>
              <a:ea typeface="微軟正黑體" panose="020B0604030504040204" pitchFamily="34" charset="-120"/>
              <a:cs typeface="Arial" charset="0"/>
            </a:endParaRPr>
          </a:p>
          <a:p>
            <a:pPr marL="342900" lvl="0" indent="-342900">
              <a:lnSpc>
                <a:spcPts val="3000"/>
              </a:lnSpc>
              <a:buFont typeface="Wingdings" panose="05000000000000000000" pitchFamily="2" charset="2"/>
              <a:buChar char="n"/>
            </a:pPr>
            <a:r>
              <a:rPr lang="zh-TW" altLang="en-US" sz="2400" b="1" dirty="0">
                <a:solidFill>
                  <a:schemeClr val="accent2">
                    <a:lumMod val="50000"/>
                  </a:schemeClr>
                </a:solidFill>
                <a:latin typeface="微軟正黑體" panose="020B0604030504040204" pitchFamily="34" charset="-120"/>
                <a:ea typeface="微軟正黑體" panose="020B0604030504040204" pitchFamily="34" charset="-120"/>
              </a:rPr>
              <a:t>各使用單位負責財物保管人員因故離職時，所屬單位主管應切實督導移交事宜，未有交接人者，以單位主管暫代之。倘若負責財物保管人員逕行離職，財物交代不清時，所屬單位主管應負連帶之責。</a:t>
            </a:r>
            <a:endParaRPr lang="en-US" altLang="zh-TW" sz="2400" b="1" dirty="0">
              <a:solidFill>
                <a:schemeClr val="accent2">
                  <a:lumMod val="50000"/>
                </a:schemeClr>
              </a:solidFill>
              <a:latin typeface="微軟正黑體" panose="020B0604030504040204" pitchFamily="34" charset="-120"/>
              <a:ea typeface="微軟正黑體" panose="020B0604030504040204" pitchFamily="34" charset="-120"/>
            </a:endParaRPr>
          </a:p>
          <a:p>
            <a:pPr lvl="1" eaLnBrk="0" fontAlgn="base" hangingPunct="0">
              <a:spcBef>
                <a:spcPct val="0"/>
              </a:spcBef>
              <a:spcAft>
                <a:spcPct val="0"/>
              </a:spcAft>
              <a:buSzPct val="80000"/>
            </a:pPr>
            <a:endParaRPr lang="en-US" altLang="zh-TW" sz="2400" b="1" dirty="0">
              <a:solidFill>
                <a:srgbClr val="000000"/>
              </a:solidFill>
              <a:latin typeface="標楷體" panose="03000509000000000000" pitchFamily="65" charset="-120"/>
              <a:ea typeface="標楷體" panose="03000509000000000000" pitchFamily="65" charset="-120"/>
              <a:cs typeface="Arial" charset="0"/>
            </a:endParaRPr>
          </a:p>
        </p:txBody>
      </p:sp>
      <p:sp>
        <p:nvSpPr>
          <p:cNvPr id="16" name="標題 1"/>
          <p:cNvSpPr txBox="1">
            <a:spLocks/>
          </p:cNvSpPr>
          <p:nvPr/>
        </p:nvSpPr>
        <p:spPr bwMode="auto">
          <a:xfrm>
            <a:off x="683568" y="620688"/>
            <a:ext cx="8424936" cy="576263"/>
          </a:xfrm>
          <a:prstGeom prst="rect">
            <a:avLst/>
          </a:prstGeom>
          <a:noFill/>
          <a:ln>
            <a:noFill/>
          </a:ln>
          <a:extLst/>
        </p:spPr>
        <p:txBody>
          <a:bodyPr anchor="b"/>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ea typeface="標楷體" pitchFamily="65" charset="-120"/>
              </a:defRPr>
            </a:lvl2pPr>
            <a:lvl3pPr algn="l" rtl="0" eaLnBrk="0" fontAlgn="base" hangingPunct="0">
              <a:spcBef>
                <a:spcPct val="0"/>
              </a:spcBef>
              <a:spcAft>
                <a:spcPct val="0"/>
              </a:spcAft>
              <a:defRPr sz="4000" b="1">
                <a:solidFill>
                  <a:schemeClr val="tx2"/>
                </a:solidFill>
                <a:latin typeface="Arial" charset="0"/>
                <a:ea typeface="標楷體" pitchFamily="65" charset="-120"/>
              </a:defRPr>
            </a:lvl3pPr>
            <a:lvl4pPr algn="l" rtl="0" eaLnBrk="0" fontAlgn="base" hangingPunct="0">
              <a:spcBef>
                <a:spcPct val="0"/>
              </a:spcBef>
              <a:spcAft>
                <a:spcPct val="0"/>
              </a:spcAft>
              <a:defRPr sz="4000" b="1">
                <a:solidFill>
                  <a:schemeClr val="tx2"/>
                </a:solidFill>
                <a:latin typeface="Arial" charset="0"/>
                <a:ea typeface="標楷體" pitchFamily="65" charset="-120"/>
              </a:defRPr>
            </a:lvl4pPr>
            <a:lvl5pPr algn="l" rtl="0" eaLnBrk="0" fontAlgn="base" hangingPunct="0">
              <a:spcBef>
                <a:spcPct val="0"/>
              </a:spcBef>
              <a:spcAft>
                <a:spcPct val="0"/>
              </a:spcAft>
              <a:defRPr sz="4000" b="1">
                <a:solidFill>
                  <a:schemeClr val="tx2"/>
                </a:solidFill>
                <a:latin typeface="Arial" charset="0"/>
                <a:ea typeface="標楷體" pitchFamily="65" charset="-120"/>
              </a:defRPr>
            </a:lvl5pPr>
            <a:lvl6pPr marL="457200" algn="l" rtl="0" fontAlgn="base">
              <a:spcBef>
                <a:spcPct val="0"/>
              </a:spcBef>
              <a:spcAft>
                <a:spcPct val="0"/>
              </a:spcAft>
              <a:defRPr sz="4000" b="1">
                <a:solidFill>
                  <a:schemeClr val="tx2"/>
                </a:solidFill>
                <a:latin typeface="Arial" charset="0"/>
                <a:ea typeface="標楷體" pitchFamily="65" charset="-120"/>
              </a:defRPr>
            </a:lvl6pPr>
            <a:lvl7pPr marL="914400" algn="l" rtl="0" fontAlgn="base">
              <a:spcBef>
                <a:spcPct val="0"/>
              </a:spcBef>
              <a:spcAft>
                <a:spcPct val="0"/>
              </a:spcAft>
              <a:defRPr sz="4000" b="1">
                <a:solidFill>
                  <a:schemeClr val="tx2"/>
                </a:solidFill>
                <a:latin typeface="Arial" charset="0"/>
                <a:ea typeface="標楷體" pitchFamily="65" charset="-120"/>
              </a:defRPr>
            </a:lvl7pPr>
            <a:lvl8pPr marL="1371600" algn="l" rtl="0" fontAlgn="base">
              <a:spcBef>
                <a:spcPct val="0"/>
              </a:spcBef>
              <a:spcAft>
                <a:spcPct val="0"/>
              </a:spcAft>
              <a:defRPr sz="4000" b="1">
                <a:solidFill>
                  <a:schemeClr val="tx2"/>
                </a:solidFill>
                <a:latin typeface="Arial" charset="0"/>
                <a:ea typeface="標楷體" pitchFamily="65" charset="-120"/>
              </a:defRPr>
            </a:lvl8pPr>
            <a:lvl9pPr marL="1828800" algn="l" rtl="0" fontAlgn="base">
              <a:spcBef>
                <a:spcPct val="0"/>
              </a:spcBef>
              <a:spcAft>
                <a:spcPct val="0"/>
              </a:spcAft>
              <a:defRPr sz="4000" b="1">
                <a:solidFill>
                  <a:schemeClr val="tx2"/>
                </a:solidFill>
                <a:latin typeface="Arial" charset="0"/>
                <a:ea typeface="標楷體" pitchFamily="65" charset="-120"/>
              </a:defRPr>
            </a:lvl9pPr>
          </a:lstStyle>
          <a:p>
            <a:pPr>
              <a:defRPr/>
            </a:pPr>
            <a:r>
              <a:rPr lang="zh-TW" altLang="en-US" kern="0" dirty="0">
                <a:solidFill>
                  <a:srgbClr val="401D00"/>
                </a:solidFill>
                <a:latin typeface="微軟正黑體" panose="020B0604030504040204" pitchFamily="34" charset="-120"/>
                <a:ea typeface="微軟正黑體" panose="020B0604030504040204" pitchFamily="34" charset="-120"/>
              </a:rPr>
              <a:t>財產</a:t>
            </a:r>
            <a:r>
              <a:rPr lang="zh-TW" altLang="en-US" kern="0" dirty="0">
                <a:solidFill>
                  <a:srgbClr val="FF0000"/>
                </a:solidFill>
                <a:latin typeface="微軟正黑體" panose="020B0604030504040204" pitchFamily="34" charset="-120"/>
                <a:ea typeface="微軟正黑體" panose="020B0604030504040204" pitchFamily="34" charset="-120"/>
              </a:rPr>
              <a:t>移轉</a:t>
            </a:r>
            <a:r>
              <a:rPr lang="zh-TW" altLang="en-US" kern="0" dirty="0">
                <a:solidFill>
                  <a:srgbClr val="401D00"/>
                </a:solidFill>
                <a:latin typeface="微軟正黑體" panose="020B0604030504040204" pitchFamily="34" charset="-120"/>
                <a:ea typeface="微軟正黑體" panose="020B0604030504040204" pitchFamily="34" charset="-120"/>
              </a:rPr>
              <a:t>作業</a:t>
            </a:r>
            <a:endParaRPr lang="en-US" altLang="zh-TW" kern="0" dirty="0">
              <a:solidFill>
                <a:srgbClr val="401D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6945264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bwMode="auto">
          <a:xfrm>
            <a:off x="251520" y="560113"/>
            <a:ext cx="8496944" cy="576263"/>
          </a:xfrm>
          <a:prstGeom prst="rect">
            <a:avLst/>
          </a:prstGeom>
          <a:noFill/>
          <a:ln>
            <a:noFill/>
          </a:ln>
          <a:extLst/>
        </p:spPr>
        <p:txBody>
          <a:bodyPr anchor="b"/>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ea typeface="標楷體" pitchFamily="65" charset="-120"/>
              </a:defRPr>
            </a:lvl2pPr>
            <a:lvl3pPr algn="l" rtl="0" eaLnBrk="0" fontAlgn="base" hangingPunct="0">
              <a:spcBef>
                <a:spcPct val="0"/>
              </a:spcBef>
              <a:spcAft>
                <a:spcPct val="0"/>
              </a:spcAft>
              <a:defRPr sz="4000" b="1">
                <a:solidFill>
                  <a:schemeClr val="tx2"/>
                </a:solidFill>
                <a:latin typeface="Arial" charset="0"/>
                <a:ea typeface="標楷體" pitchFamily="65" charset="-120"/>
              </a:defRPr>
            </a:lvl3pPr>
            <a:lvl4pPr algn="l" rtl="0" eaLnBrk="0" fontAlgn="base" hangingPunct="0">
              <a:spcBef>
                <a:spcPct val="0"/>
              </a:spcBef>
              <a:spcAft>
                <a:spcPct val="0"/>
              </a:spcAft>
              <a:defRPr sz="4000" b="1">
                <a:solidFill>
                  <a:schemeClr val="tx2"/>
                </a:solidFill>
                <a:latin typeface="Arial" charset="0"/>
                <a:ea typeface="標楷體" pitchFamily="65" charset="-120"/>
              </a:defRPr>
            </a:lvl4pPr>
            <a:lvl5pPr algn="l" rtl="0" eaLnBrk="0" fontAlgn="base" hangingPunct="0">
              <a:spcBef>
                <a:spcPct val="0"/>
              </a:spcBef>
              <a:spcAft>
                <a:spcPct val="0"/>
              </a:spcAft>
              <a:defRPr sz="4000" b="1">
                <a:solidFill>
                  <a:schemeClr val="tx2"/>
                </a:solidFill>
                <a:latin typeface="Arial" charset="0"/>
                <a:ea typeface="標楷體" pitchFamily="65" charset="-120"/>
              </a:defRPr>
            </a:lvl5pPr>
            <a:lvl6pPr marL="457200" algn="l" rtl="0" fontAlgn="base">
              <a:spcBef>
                <a:spcPct val="0"/>
              </a:spcBef>
              <a:spcAft>
                <a:spcPct val="0"/>
              </a:spcAft>
              <a:defRPr sz="4000" b="1">
                <a:solidFill>
                  <a:schemeClr val="tx2"/>
                </a:solidFill>
                <a:latin typeface="Arial" charset="0"/>
                <a:ea typeface="標楷體" pitchFamily="65" charset="-120"/>
              </a:defRPr>
            </a:lvl6pPr>
            <a:lvl7pPr marL="914400" algn="l" rtl="0" fontAlgn="base">
              <a:spcBef>
                <a:spcPct val="0"/>
              </a:spcBef>
              <a:spcAft>
                <a:spcPct val="0"/>
              </a:spcAft>
              <a:defRPr sz="4000" b="1">
                <a:solidFill>
                  <a:schemeClr val="tx2"/>
                </a:solidFill>
                <a:latin typeface="Arial" charset="0"/>
                <a:ea typeface="標楷體" pitchFamily="65" charset="-120"/>
              </a:defRPr>
            </a:lvl7pPr>
            <a:lvl8pPr marL="1371600" algn="l" rtl="0" fontAlgn="base">
              <a:spcBef>
                <a:spcPct val="0"/>
              </a:spcBef>
              <a:spcAft>
                <a:spcPct val="0"/>
              </a:spcAft>
              <a:defRPr sz="4000" b="1">
                <a:solidFill>
                  <a:schemeClr val="tx2"/>
                </a:solidFill>
                <a:latin typeface="Arial" charset="0"/>
                <a:ea typeface="標楷體" pitchFamily="65" charset="-120"/>
              </a:defRPr>
            </a:lvl8pPr>
            <a:lvl9pPr marL="1828800" algn="l" rtl="0" fontAlgn="base">
              <a:spcBef>
                <a:spcPct val="0"/>
              </a:spcBef>
              <a:spcAft>
                <a:spcPct val="0"/>
              </a:spcAft>
              <a:defRPr sz="4000" b="1">
                <a:solidFill>
                  <a:schemeClr val="tx2"/>
                </a:solidFill>
                <a:latin typeface="Arial" charset="0"/>
                <a:ea typeface="標楷體" pitchFamily="65" charset="-120"/>
              </a:defRPr>
            </a:lvl9pPr>
          </a:lstStyle>
          <a:p>
            <a:pPr>
              <a:defRPr/>
            </a:pPr>
            <a:r>
              <a:rPr lang="zh-TW" altLang="en-US" kern="0" dirty="0">
                <a:solidFill>
                  <a:srgbClr val="401D00"/>
                </a:solidFill>
                <a:latin typeface="微軟正黑體" panose="020B0604030504040204" pitchFamily="34" charset="-120"/>
                <a:ea typeface="微軟正黑體" panose="020B0604030504040204" pitchFamily="34" charset="-120"/>
              </a:rPr>
              <a:t>財產</a:t>
            </a:r>
            <a:r>
              <a:rPr lang="zh-TW" altLang="en-US" kern="0" dirty="0">
                <a:solidFill>
                  <a:srgbClr val="FF0000"/>
                </a:solidFill>
                <a:latin typeface="微軟正黑體" panose="020B0604030504040204" pitchFamily="34" charset="-120"/>
                <a:ea typeface="微軟正黑體" panose="020B0604030504040204" pitchFamily="34" charset="-120"/>
              </a:rPr>
              <a:t>減損</a:t>
            </a:r>
            <a:r>
              <a:rPr lang="zh-TW" altLang="en-US" kern="0" dirty="0">
                <a:solidFill>
                  <a:srgbClr val="401D00"/>
                </a:solidFill>
                <a:latin typeface="微軟正黑體" panose="020B0604030504040204" pitchFamily="34" charset="-120"/>
                <a:ea typeface="微軟正黑體" panose="020B0604030504040204" pitchFamily="34" charset="-120"/>
              </a:rPr>
              <a:t>作業</a:t>
            </a:r>
            <a:endParaRPr lang="en-US" altLang="zh-TW" kern="0" dirty="0">
              <a:solidFill>
                <a:srgbClr val="401D00"/>
              </a:solidFill>
              <a:latin typeface="微軟正黑體" panose="020B0604030504040204" pitchFamily="34" charset="-120"/>
              <a:ea typeface="微軟正黑體" panose="020B0604030504040204" pitchFamily="34" charset="-120"/>
            </a:endParaRPr>
          </a:p>
        </p:txBody>
      </p:sp>
      <p:sp>
        <p:nvSpPr>
          <p:cNvPr id="4" name="內容版面配置區 3"/>
          <p:cNvSpPr>
            <a:spLocks noGrp="1"/>
          </p:cNvSpPr>
          <p:nvPr>
            <p:ph idx="4294967295"/>
          </p:nvPr>
        </p:nvSpPr>
        <p:spPr>
          <a:xfrm>
            <a:off x="395536" y="1136376"/>
            <a:ext cx="8640960" cy="5256584"/>
          </a:xfrm>
        </p:spPr>
        <p:txBody>
          <a:bodyPr>
            <a:noAutofit/>
          </a:bodyPr>
          <a:lstStyle/>
          <a:p>
            <a:pPr>
              <a:lnSpc>
                <a:spcPts val="2800"/>
              </a:lnSpc>
              <a:spcBef>
                <a:spcPct val="0"/>
              </a:spcBef>
              <a:buClr>
                <a:schemeClr val="accent2">
                  <a:lumMod val="50000"/>
                </a:schemeClr>
              </a:buClr>
              <a:buSzPct val="80000"/>
              <a:buFont typeface="Wingdings" panose="05000000000000000000" pitchFamily="2" charset="2"/>
              <a:buChar char="n"/>
            </a:pPr>
            <a:r>
              <a:rPr lang="zh-TW" altLang="en-US" sz="2000" b="1" kern="1200" dirty="0">
                <a:solidFill>
                  <a:schemeClr val="accent2">
                    <a:lumMod val="50000"/>
                  </a:schemeClr>
                </a:solidFill>
                <a:latin typeface="微軟正黑體" panose="020B0604030504040204" pitchFamily="34" charset="-120"/>
                <a:ea typeface="微軟正黑體" panose="020B0604030504040204" pitchFamily="34" charset="-120"/>
                <a:cs typeface="Arial" charset="0"/>
              </a:rPr>
              <a:t>財產減損：</a:t>
            </a:r>
            <a:endParaRPr lang="en-US" altLang="zh-TW" sz="2000" b="1" kern="1200" dirty="0">
              <a:solidFill>
                <a:schemeClr val="accent2">
                  <a:lumMod val="50000"/>
                </a:schemeClr>
              </a:solidFill>
              <a:latin typeface="微軟正黑體" panose="020B0604030504040204" pitchFamily="34" charset="-120"/>
              <a:ea typeface="微軟正黑體" panose="020B0604030504040204" pitchFamily="34" charset="-120"/>
              <a:cs typeface="Arial" charset="0"/>
            </a:endParaRPr>
          </a:p>
          <a:p>
            <a:pPr>
              <a:buFont typeface="Wingdings" panose="05000000000000000000" pitchFamily="2" charset="2"/>
              <a:buChar char="ü"/>
            </a:pP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因毀壞老舊而失去效能、不能修理或修復後不符經濟效益者，財產達</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使用年限到可辦理減損。</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 </a:t>
            </a:r>
            <a:endParaRPr lang="zh-TW" altLang="en-US" dirty="0"/>
          </a:p>
          <a:p>
            <a:pPr>
              <a:buFont typeface="Wingdings" panose="05000000000000000000" pitchFamily="2" charset="2"/>
              <a:buChar char="ü"/>
            </a:pP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若未達使用年限但確已不堪使用及修復者，應詳述理由經陳報核准報損後，即據以填報財產減損單辦理減損。</a:t>
            </a:r>
            <a:endParaRPr lang="en-US" altLang="zh-TW" sz="2000" dirty="0">
              <a:solidFill>
                <a:schemeClr val="accent2">
                  <a:lumMod val="50000"/>
                </a:schemeClr>
              </a:solidFill>
              <a:latin typeface="微軟正黑體" panose="020B0604030504040204" pitchFamily="34" charset="-120"/>
              <a:ea typeface="微軟正黑體" panose="020B0604030504040204" pitchFamily="34" charset="-120"/>
              <a:cs typeface="Arial" charset="0"/>
            </a:endParaRPr>
          </a:p>
          <a:p>
            <a:pPr>
              <a:buFont typeface="Wingdings" panose="05000000000000000000" pitchFamily="2" charset="2"/>
              <a:buChar char="ü"/>
            </a:pP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 </a:t>
            </a:r>
            <a:r>
              <a:rPr lang="zh-TW" altLang="en-US" sz="2000" dirty="0">
                <a:solidFill>
                  <a:srgbClr val="2007B9"/>
                </a:solidFill>
                <a:latin typeface="微軟正黑體" panose="020B0604030504040204" pitchFamily="34" charset="-120"/>
                <a:ea typeface="微軟正黑體" panose="020B0604030504040204" pitchFamily="34" charset="-120"/>
                <a:cs typeface="Arial" charset="0"/>
              </a:rPr>
              <a:t>奉核定前，仍為財產帳之登錄財物，不得廢棄清除。 </a:t>
            </a:r>
          </a:p>
          <a:p>
            <a:pPr marL="0" indent="0">
              <a:lnSpc>
                <a:spcPts val="2800"/>
              </a:lnSpc>
              <a:buNone/>
            </a:pPr>
            <a:r>
              <a:rPr lang="zh-TW" altLang="en-US" sz="2000" dirty="0">
                <a:solidFill>
                  <a:srgbClr val="FF0000"/>
                </a:solidFill>
                <a:latin typeface="微軟正黑體" panose="020B0604030504040204" pitchFamily="34" charset="-120"/>
                <a:ea typeface="微軟正黑體" panose="020B0604030504040204" pitchFamily="34" charset="-120"/>
                <a:cs typeface="Arial" charset="0"/>
              </a:rPr>
              <a:t>     </a:t>
            </a:r>
            <a:r>
              <a:rPr lang="en-US" altLang="zh-TW" sz="2000" b="1" dirty="0">
                <a:solidFill>
                  <a:srgbClr val="FF0000"/>
                </a:solidFill>
                <a:latin typeface="微軟正黑體" panose="020B0604030504040204" pitchFamily="34" charset="-120"/>
                <a:ea typeface="微軟正黑體" panose="020B0604030504040204" pitchFamily="34" charset="-120"/>
                <a:cs typeface="Arial" charset="0"/>
              </a:rPr>
              <a:t>【</a:t>
            </a:r>
            <a:r>
              <a:rPr lang="zh-TW" altLang="en-US" sz="2000" b="1" dirty="0">
                <a:solidFill>
                  <a:srgbClr val="FF0000"/>
                </a:solidFill>
                <a:latin typeface="微軟正黑體" panose="020B0604030504040204" pitchFamily="34" charset="-120"/>
                <a:ea typeface="微軟正黑體" panose="020B0604030504040204" pitchFamily="34" charset="-120"/>
                <a:cs typeface="Arial" charset="0"/>
              </a:rPr>
              <a:t>提醒</a:t>
            </a:r>
            <a:r>
              <a:rPr lang="en-US" altLang="zh-TW" sz="2000" b="1" dirty="0">
                <a:solidFill>
                  <a:srgbClr val="FF0000"/>
                </a:solidFill>
                <a:latin typeface="微軟正黑體" panose="020B0604030504040204" pitchFamily="34" charset="-120"/>
                <a:ea typeface="微軟正黑體" panose="020B0604030504040204" pitchFamily="34" charset="-120"/>
                <a:cs typeface="Arial" charset="0"/>
              </a:rPr>
              <a:t>】</a:t>
            </a:r>
            <a:r>
              <a:rPr lang="zh-TW" altLang="en-US" sz="2000" b="1" dirty="0">
                <a:solidFill>
                  <a:srgbClr val="FF0000"/>
                </a:solidFill>
                <a:latin typeface="微軟正黑體" panose="020B0604030504040204" pitchFamily="34" charset="-120"/>
                <a:ea typeface="微軟正黑體" panose="020B0604030504040204" pitchFamily="34" charset="-120"/>
                <a:cs typeface="Arial" charset="0"/>
              </a:rPr>
              <a:t>舊設備汰舊換新或空間裝修前，應先完成減損申請程序。</a:t>
            </a:r>
            <a:endParaRPr lang="en-US" altLang="zh-TW" sz="2000" b="1" dirty="0">
              <a:solidFill>
                <a:srgbClr val="FF0000"/>
              </a:solidFill>
              <a:latin typeface="微軟正黑體" panose="020B0604030504040204" pitchFamily="34" charset="-120"/>
              <a:ea typeface="微軟正黑體" panose="020B0604030504040204" pitchFamily="34" charset="-120"/>
              <a:cs typeface="Arial" charset="0"/>
            </a:endParaRPr>
          </a:p>
          <a:p>
            <a:pPr marL="457200" lvl="1" indent="-457200">
              <a:lnSpc>
                <a:spcPts val="2800"/>
              </a:lnSpc>
              <a:spcBef>
                <a:spcPct val="0"/>
              </a:spcBef>
              <a:buClr>
                <a:schemeClr val="accent2">
                  <a:lumMod val="50000"/>
                </a:schemeClr>
              </a:buClr>
              <a:buSzPct val="80000"/>
              <a:buFont typeface="Wingdings" panose="05000000000000000000" pitchFamily="2" charset="2"/>
              <a:buChar char="n"/>
            </a:pP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cs typeface="Arial" charset="0"/>
              </a:rPr>
              <a:t>財產減損流程</a:t>
            </a:r>
            <a:r>
              <a:rPr lang="en-US" altLang="zh-TW" sz="2000" b="1" dirty="0">
                <a:solidFill>
                  <a:schemeClr val="accent2">
                    <a:lumMod val="50000"/>
                  </a:schemeClr>
                </a:solidFill>
                <a:latin typeface="微軟正黑體" panose="020B0604030504040204" pitchFamily="34" charset="-120"/>
                <a:ea typeface="微軟正黑體" panose="020B0604030504040204" pitchFamily="34" charset="-120"/>
                <a:cs typeface="Arial" charset="0"/>
              </a:rPr>
              <a:t>:</a:t>
            </a:r>
          </a:p>
          <a:p>
            <a:pPr marL="457200" lvl="1" indent="-457200">
              <a:lnSpc>
                <a:spcPts val="2800"/>
              </a:lnSpc>
              <a:spcBef>
                <a:spcPct val="0"/>
              </a:spcBef>
              <a:buClr>
                <a:schemeClr val="accent2">
                  <a:lumMod val="50000"/>
                </a:schemeClr>
              </a:buClr>
              <a:buSzPct val="80000"/>
              <a:buFont typeface="Wingdings" panose="05000000000000000000" pitchFamily="2" charset="2"/>
              <a:buChar char="ü"/>
            </a:pP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保管人申請步驟：</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sym typeface="Wingdings" pitchFamily="2" charset="2"/>
              </a:rPr>
              <a:t>財產管理系統</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cs typeface="Arial" charset="0"/>
                <a:sym typeface="Wingdings" pitchFamily="2" charset="2"/>
              </a:rPr>
              <a:t></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 系統：「財產減損單」</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cs typeface="Arial" charset="0"/>
                <a:sym typeface="Wingdings" pitchFamily="2" charset="2"/>
              </a:rPr>
              <a:t> </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sym typeface="Wingdings" pitchFamily="2" charset="2"/>
              </a:rPr>
              <a:t>送保管組排定減損時程</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cs typeface="Arial" charset="0"/>
                <a:sym typeface="Wingdings" pitchFamily="2" charset="2"/>
              </a:rPr>
              <a:t>(</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當月排定減損者，保管組會</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電話或</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E-MAIL</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通知</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cs typeface="Arial" charset="0"/>
                <a:sym typeface="Wingdings" pitchFamily="2" charset="2"/>
              </a:rPr>
              <a:t> </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sym typeface="Wingdings" pitchFamily="2" charset="2"/>
              </a:rPr>
              <a:t> </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保管組會同管理部門、財務處查驗 </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cs typeface="Arial" charset="0"/>
                <a:sym typeface="Wingdings" pitchFamily="2" charset="2"/>
              </a:rPr>
              <a:t></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sym typeface="Wingdings" pitchFamily="2" charset="2"/>
              </a:rPr>
              <a:t> 簽核</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程序完成後，財產減損需交回總務處，統一由事務組清運。</a:t>
            </a:r>
            <a:endParaRPr lang="en-US" altLang="zh-TW" sz="2000" dirty="0">
              <a:solidFill>
                <a:schemeClr val="accent2">
                  <a:lumMod val="50000"/>
                </a:schemeClr>
              </a:solidFill>
              <a:latin typeface="微軟正黑體" panose="020B0604030504040204" pitchFamily="34" charset="-120"/>
              <a:ea typeface="微軟正黑體" panose="020B0604030504040204" pitchFamily="34" charset="-120"/>
              <a:cs typeface="Arial" charset="0"/>
              <a:sym typeface="Wingdings" pitchFamily="2" charset="2"/>
            </a:endParaRPr>
          </a:p>
          <a:p>
            <a:pPr marL="0" lvl="1" indent="0">
              <a:lnSpc>
                <a:spcPts val="2800"/>
              </a:lnSpc>
              <a:spcBef>
                <a:spcPct val="0"/>
              </a:spcBef>
              <a:buClr>
                <a:schemeClr val="accent2">
                  <a:lumMod val="50000"/>
                </a:schemeClr>
              </a:buClr>
              <a:buSzPct val="80000"/>
              <a:buNone/>
            </a:pP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cs typeface="Arial" charset="0"/>
                <a:sym typeface="Wingdings" pitchFamily="2" charset="2"/>
              </a:rPr>
              <a:t>     </a:t>
            </a:r>
            <a:r>
              <a:rPr lang="en-US" altLang="zh-TW" sz="2000" b="1" dirty="0">
                <a:solidFill>
                  <a:srgbClr val="FF0000"/>
                </a:solidFill>
                <a:latin typeface="微軟正黑體" panose="020B0604030504040204" pitchFamily="34" charset="-120"/>
                <a:ea typeface="微軟正黑體" panose="020B0604030504040204" pitchFamily="34" charset="-120"/>
                <a:cs typeface="Arial" charset="0"/>
              </a:rPr>
              <a:t>【</a:t>
            </a:r>
            <a:r>
              <a:rPr lang="zh-TW" altLang="en-US" sz="2000" b="1" dirty="0">
                <a:solidFill>
                  <a:srgbClr val="FF0000"/>
                </a:solidFill>
                <a:latin typeface="微軟正黑體" panose="020B0604030504040204" pitchFamily="34" charset="-120"/>
                <a:ea typeface="微軟正黑體" panose="020B0604030504040204" pitchFamily="34" charset="-120"/>
                <a:cs typeface="Arial" charset="0"/>
              </a:rPr>
              <a:t>提醒</a:t>
            </a:r>
            <a:r>
              <a:rPr lang="en-US" altLang="zh-TW" sz="2000" b="1" dirty="0">
                <a:solidFill>
                  <a:srgbClr val="FF0000"/>
                </a:solidFill>
                <a:latin typeface="微軟正黑體" panose="020B0604030504040204" pitchFamily="34" charset="-120"/>
                <a:ea typeface="微軟正黑體" panose="020B0604030504040204" pitchFamily="34" charset="-120"/>
                <a:cs typeface="Arial" charset="0"/>
              </a:rPr>
              <a:t>】</a:t>
            </a:r>
            <a:r>
              <a:rPr lang="zh-TW" altLang="en-US" sz="2000" b="1" dirty="0">
                <a:solidFill>
                  <a:srgbClr val="FF0000"/>
                </a:solidFill>
                <a:latin typeface="微軟正黑體" panose="020B0604030504040204" pitchFamily="34" charset="-120"/>
                <a:ea typeface="微軟正黑體" panose="020B0604030504040204" pitchFamily="34" charset="-120"/>
                <a:cs typeface="Arial" charset="0"/>
                <a:sym typeface="Wingdings" pitchFamily="2" charset="2"/>
              </a:rPr>
              <a:t>減損需</a:t>
            </a:r>
            <a:r>
              <a:rPr lang="zh-TW" altLang="en-US" sz="2000" b="1" dirty="0">
                <a:solidFill>
                  <a:srgbClr val="FF0000"/>
                </a:solidFill>
                <a:latin typeface="微軟正黑體" panose="020B0604030504040204" pitchFamily="34" charset="-120"/>
                <a:ea typeface="微軟正黑體" panose="020B0604030504040204" pitchFamily="34" charset="-120"/>
                <a:cs typeface="Arial" charset="0"/>
              </a:rPr>
              <a:t>未奉核定前，仍為財產帳之登錄財物，不得廢棄清除</a:t>
            </a:r>
            <a:r>
              <a:rPr lang="zh-TW" altLang="en-US" sz="2000" dirty="0">
                <a:solidFill>
                  <a:srgbClr val="FF0000"/>
                </a:solidFill>
                <a:latin typeface="微軟正黑體" panose="020B0604030504040204" pitchFamily="34" charset="-120"/>
                <a:ea typeface="微軟正黑體" panose="020B0604030504040204" pitchFamily="34" charset="-120"/>
                <a:cs typeface="Arial" charset="0"/>
              </a:rPr>
              <a:t>。</a:t>
            </a:r>
            <a:endParaRPr lang="zh-TW" altLang="en-US" sz="2000" b="1" dirty="0">
              <a:solidFill>
                <a:srgbClr val="FF0000"/>
              </a:solidFill>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899592" y="5805264"/>
            <a:ext cx="6840761" cy="707886"/>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altLang="zh-TW" sz="2000" b="1" dirty="0">
                <a:solidFill>
                  <a:srgbClr val="2007B9"/>
                </a:solidFill>
                <a:latin typeface="微軟正黑體" panose="020B0604030504040204" pitchFamily="34" charset="-120"/>
                <a:ea typeface="微軟正黑體" panose="020B0604030504040204" pitchFamily="34" charset="-120"/>
                <a:cs typeface="Arial" charset="0"/>
              </a:rPr>
              <a:t>※</a:t>
            </a:r>
            <a:r>
              <a:rPr lang="zh-TW" altLang="en-US" sz="2000" b="1" dirty="0">
                <a:solidFill>
                  <a:srgbClr val="2007B9"/>
                </a:solidFill>
                <a:latin typeface="微軟正黑體" panose="020B0604030504040204" pitchFamily="34" charset="-120"/>
                <a:ea typeface="微軟正黑體" panose="020B0604030504040204" pitchFamily="34" charset="-120"/>
                <a:cs typeface="Arial" charset="0"/>
              </a:rPr>
              <a:t>代管計畫財產減損，保管單位需</a:t>
            </a:r>
            <a:r>
              <a:rPr lang="zh-TW" altLang="zh-TW" sz="2000" b="1" dirty="0">
                <a:solidFill>
                  <a:srgbClr val="2007B9"/>
                </a:solidFill>
                <a:latin typeface="微軟正黑體" panose="020B0604030504040204" pitchFamily="34" charset="-120"/>
                <a:ea typeface="微軟正黑體" panose="020B0604030504040204" pitchFamily="34" charset="-120"/>
                <a:cs typeface="Arial" charset="0"/>
              </a:rPr>
              <a:t>簽報經費補助機關核准報損後，本校始得依補助機關來函辦理代管資產除帳事宜。</a:t>
            </a:r>
          </a:p>
        </p:txBody>
      </p:sp>
    </p:spTree>
    <p:extLst>
      <p:ext uri="{BB962C8B-B14F-4D97-AF65-F5344CB8AC3E}">
        <p14:creationId xmlns:p14="http://schemas.microsoft.com/office/powerpoint/2010/main" val="44213438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sz="4000" b="1" dirty="0">
                <a:latin typeface="微軟正黑體" panose="020B0604030504040204" pitchFamily="34" charset="-120"/>
                <a:ea typeface="微軟正黑體" panose="020B0604030504040204" pitchFamily="34" charset="-120"/>
              </a:rPr>
              <a:t>財產</a:t>
            </a:r>
            <a:r>
              <a:rPr lang="zh-TW" altLang="en-US" sz="4000" b="1" dirty="0">
                <a:solidFill>
                  <a:srgbClr val="FF0000"/>
                </a:solidFill>
                <a:latin typeface="微軟正黑體" panose="020B0604030504040204" pitchFamily="34" charset="-120"/>
                <a:ea typeface="微軟正黑體" panose="020B0604030504040204" pitchFamily="34" charset="-120"/>
              </a:rPr>
              <a:t>遺失賠償</a:t>
            </a:r>
          </a:p>
        </p:txBody>
      </p:sp>
      <p:sp>
        <p:nvSpPr>
          <p:cNvPr id="3" name="內容版面配置區 2"/>
          <p:cNvSpPr>
            <a:spLocks noGrp="1"/>
          </p:cNvSpPr>
          <p:nvPr>
            <p:ph idx="1"/>
          </p:nvPr>
        </p:nvSpPr>
        <p:spPr>
          <a:xfrm>
            <a:off x="598994" y="1409101"/>
            <a:ext cx="8229600" cy="4972227"/>
          </a:xfrm>
        </p:spPr>
        <p:txBody>
          <a:bodyPr vert="horz"/>
          <a:lstStyle/>
          <a:p>
            <a:pPr>
              <a:lnSpc>
                <a:spcPts val="2800"/>
              </a:lnSpc>
              <a:spcBef>
                <a:spcPct val="0"/>
              </a:spcBef>
              <a:buClr>
                <a:schemeClr val="accent2">
                  <a:lumMod val="50000"/>
                </a:schemeClr>
              </a:buClr>
              <a:buSzPct val="80000"/>
              <a:buFont typeface="Wingdings" panose="05000000000000000000" pitchFamily="2" charset="2"/>
              <a:buChar char="n"/>
            </a:pP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cs typeface="Arial" charset="0"/>
              </a:rPr>
              <a:t>本校財產減損辦法第四條</a:t>
            </a:r>
            <a:endParaRPr lang="en-US" altLang="zh-TW" sz="2000" b="1" dirty="0">
              <a:solidFill>
                <a:schemeClr val="accent2">
                  <a:lumMod val="50000"/>
                </a:schemeClr>
              </a:solidFill>
              <a:latin typeface="微軟正黑體" panose="020B0604030504040204" pitchFamily="34" charset="-120"/>
              <a:ea typeface="微軟正黑體" panose="020B0604030504040204" pitchFamily="34" charset="-120"/>
              <a:cs typeface="Arial" charset="0"/>
            </a:endParaRPr>
          </a:p>
          <a:p>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財產之報損，應為因災害、盜竊、不可抗力或其他意外事故，致使財產損毀或遺失者。報損時應填具「財產減損單」檢同報警記錄或有關證明文件，經層報核准並解除其責任後，始得完成報損程序。 </a:t>
            </a:r>
            <a:endParaRPr lang="en-US" altLang="zh-TW" sz="2000" dirty="0">
              <a:solidFill>
                <a:schemeClr val="accent2">
                  <a:lumMod val="50000"/>
                </a:schemeClr>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n"/>
            </a:pP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cs typeface="Arial" charset="0"/>
              </a:rPr>
              <a:t>本校財產管理辦法第七條</a:t>
            </a:r>
            <a:r>
              <a:rPr lang="zh-TW" altLang="en-US" dirty="0"/>
              <a:t> </a:t>
            </a:r>
            <a:endParaRPr lang="zh-TW" altLang="en-US" sz="2000" dirty="0">
              <a:solidFill>
                <a:schemeClr val="accent2">
                  <a:lumMod val="50000"/>
                </a:schemeClr>
              </a:solidFill>
              <a:latin typeface="微軟正黑體" panose="020B0604030504040204" pitchFamily="34" charset="-120"/>
              <a:ea typeface="微軟正黑體" panose="020B0604030504040204" pitchFamily="34" charset="-120"/>
            </a:endParaRPr>
          </a:p>
          <a:p>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各使用單位主管應指定直接使用人為保管人或專人統一管理，財產保管人負責財產保管、維護及登記之責。如因過失而致所管理財物遭受損失時，應負擔</a:t>
            </a:r>
            <a:r>
              <a:rPr lang="zh-TW" altLang="en-US" sz="2000" dirty="0">
                <a:solidFill>
                  <a:srgbClr val="FF0000"/>
                </a:solidFill>
                <a:latin typeface="微軟正黑體" panose="020B0604030504040204" pitchFamily="34" charset="-120"/>
                <a:ea typeface="微軟正黑體" panose="020B0604030504040204" pitchFamily="34" charset="-120"/>
              </a:rPr>
              <a:t>賠償責任</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 </a:t>
            </a:r>
            <a:endParaRPr lang="en-US" altLang="zh-TW" sz="2000" dirty="0">
              <a:solidFill>
                <a:schemeClr val="accent2">
                  <a:lumMod val="50000"/>
                </a:schemeClr>
              </a:solidFill>
              <a:latin typeface="微軟正黑體" panose="020B0604030504040204" pitchFamily="34" charset="-120"/>
              <a:ea typeface="微軟正黑體" panose="020B0604030504040204" pitchFamily="34" charset="-120"/>
            </a:endParaRPr>
          </a:p>
          <a:p>
            <a:pPr marL="0" indent="0">
              <a:buNone/>
            </a:pPr>
            <a:r>
              <a:rPr lang="zh-TW" altLang="en-US" sz="2000" b="1" dirty="0">
                <a:solidFill>
                  <a:srgbClr val="FF0000"/>
                </a:solidFill>
                <a:latin typeface="微軟正黑體" panose="020B0604030504040204" pitchFamily="34" charset="-120"/>
                <a:ea typeface="微軟正黑體" panose="020B0604030504040204" pitchFamily="34" charset="-120"/>
                <a:cs typeface="Arial" charset="0"/>
              </a:rPr>
              <a:t>    </a:t>
            </a:r>
            <a:r>
              <a:rPr lang="en-US" altLang="zh-TW" sz="2000" b="1" dirty="0">
                <a:solidFill>
                  <a:srgbClr val="FF0000"/>
                </a:solidFill>
                <a:latin typeface="微軟正黑體" panose="020B0604030504040204" pitchFamily="34" charset="-120"/>
                <a:ea typeface="微軟正黑體" panose="020B0604030504040204" pitchFamily="34" charset="-120"/>
                <a:cs typeface="Arial" charset="0"/>
              </a:rPr>
              <a:t>【</a:t>
            </a:r>
            <a:r>
              <a:rPr lang="zh-TW" altLang="en-US" sz="2000" b="1" dirty="0">
                <a:solidFill>
                  <a:srgbClr val="FF0000"/>
                </a:solidFill>
                <a:latin typeface="微軟正黑體" panose="020B0604030504040204" pitchFamily="34" charset="-120"/>
                <a:ea typeface="微軟正黑體" panose="020B0604030504040204" pitchFamily="34" charset="-120"/>
              </a:rPr>
              <a:t>賠償責任說明</a:t>
            </a:r>
            <a:r>
              <a:rPr lang="en-US" altLang="zh-TW" sz="2000" b="1" dirty="0">
                <a:solidFill>
                  <a:srgbClr val="FF0000"/>
                </a:solidFill>
                <a:latin typeface="微軟正黑體" panose="020B0604030504040204" pitchFamily="34" charset="-120"/>
                <a:ea typeface="微軟正黑體" panose="020B0604030504040204" pitchFamily="34" charset="-120"/>
                <a:cs typeface="Arial" charset="0"/>
              </a:rPr>
              <a:t>】</a:t>
            </a:r>
            <a:r>
              <a:rPr lang="en-US" altLang="zh-TW" sz="2000" b="1" dirty="0">
                <a:solidFill>
                  <a:srgbClr val="FF0000"/>
                </a:solidFill>
                <a:latin typeface="微軟正黑體" panose="020B0604030504040204" pitchFamily="34" charset="-120"/>
                <a:ea typeface="微軟正黑體" panose="020B0604030504040204" pitchFamily="34" charset="-120"/>
              </a:rPr>
              <a:t>:</a:t>
            </a:r>
            <a:r>
              <a:rPr lang="zh-TW" altLang="en-US" sz="2000" b="1" dirty="0">
                <a:solidFill>
                  <a:srgbClr val="FF0000"/>
                </a:solidFill>
                <a:latin typeface="微軟正黑體" panose="020B0604030504040204" pitchFamily="34" charset="-120"/>
                <a:ea typeface="微軟正黑體" panose="020B0604030504040204" pitchFamily="34" charset="-120"/>
              </a:rPr>
              <a:t>以賠償相同財物為原則，或</a:t>
            </a:r>
            <a:r>
              <a:rPr lang="zh-TW" altLang="zh-TW" sz="2000" b="1" dirty="0">
                <a:solidFill>
                  <a:srgbClr val="FF0000"/>
                </a:solidFill>
                <a:latin typeface="微軟正黑體" panose="020B0604030504040204" pitchFamily="34" charset="-120"/>
                <a:ea typeface="微軟正黑體" panose="020B0604030504040204" pitchFamily="34" charset="-120"/>
              </a:rPr>
              <a:t>依折舊年限計算其財產</a:t>
            </a:r>
            <a:endParaRPr lang="en-US" altLang="zh-TW" sz="2000" b="1" dirty="0">
              <a:solidFill>
                <a:srgbClr val="FF0000"/>
              </a:solidFill>
              <a:latin typeface="微軟正黑體" panose="020B0604030504040204" pitchFamily="34" charset="-120"/>
              <a:ea typeface="微軟正黑體" panose="020B0604030504040204" pitchFamily="34" charset="-120"/>
            </a:endParaRPr>
          </a:p>
          <a:p>
            <a:pPr marL="0" indent="0">
              <a:buNone/>
            </a:pPr>
            <a:r>
              <a:rPr lang="zh-TW" altLang="en-US" sz="2000" b="1" dirty="0">
                <a:solidFill>
                  <a:srgbClr val="FF0000"/>
                </a:solidFill>
                <a:latin typeface="微軟正黑體" panose="020B0604030504040204" pitchFamily="34" charset="-120"/>
                <a:ea typeface="微軟正黑體" panose="020B0604030504040204" pitchFamily="34" charset="-120"/>
              </a:rPr>
              <a:t>      </a:t>
            </a:r>
            <a:r>
              <a:rPr lang="zh-TW" altLang="zh-TW" sz="2000" b="1" dirty="0">
                <a:solidFill>
                  <a:srgbClr val="FF0000"/>
                </a:solidFill>
                <a:latin typeface="微軟正黑體" panose="020B0604030504040204" pitchFamily="34" charset="-120"/>
                <a:ea typeface="微軟正黑體" panose="020B0604030504040204" pitchFamily="34" charset="-120"/>
              </a:rPr>
              <a:t>剩餘價值，作為賠償金額。</a:t>
            </a:r>
            <a:endParaRPr lang="zh-TW" altLang="en-US" sz="2000" b="1" dirty="0">
              <a:solidFill>
                <a:srgbClr val="FF0000"/>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n"/>
            </a:pP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cs typeface="Arial" charset="0"/>
              </a:rPr>
              <a:t>本校財產管理辦法第八條</a:t>
            </a:r>
            <a:r>
              <a:rPr lang="zh-TW" altLang="en-US" sz="2000" dirty="0"/>
              <a:t> </a:t>
            </a:r>
            <a:endParaRPr lang="zh-TW" altLang="en-US" sz="2000" dirty="0">
              <a:solidFill>
                <a:schemeClr val="accent2">
                  <a:lumMod val="50000"/>
                </a:schemeClr>
              </a:solidFill>
              <a:latin typeface="微軟正黑體" panose="020B0604030504040204" pitchFamily="34" charset="-120"/>
              <a:ea typeface="微軟正黑體" panose="020B0604030504040204" pitchFamily="34" charset="-120"/>
            </a:endParaRPr>
          </a:p>
          <a:p>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財物保管人員對公物保管使用，維護之績效一概列入本校人事考核資料。 </a:t>
            </a:r>
          </a:p>
          <a:p>
            <a:endParaRPr lang="en-US" altLang="zh-TW" sz="2000" dirty="0">
              <a:solidFill>
                <a:schemeClr val="accent2">
                  <a:lumMod val="50000"/>
                </a:schemeClr>
              </a:solidFill>
              <a:latin typeface="微軟正黑體" panose="020B0604030504040204" pitchFamily="34" charset="-120"/>
              <a:ea typeface="微軟正黑體" panose="020B0604030504040204" pitchFamily="34" charset="-120"/>
            </a:endParaRPr>
          </a:p>
          <a:p>
            <a:endParaRPr lang="zh-TW" altLang="en-US" sz="2000" dirty="0">
              <a:solidFill>
                <a:schemeClr val="accent2">
                  <a:lumMod val="50000"/>
                </a:schemeClr>
              </a:solidFill>
              <a:latin typeface="微軟正黑體" panose="020B0604030504040204" pitchFamily="34" charset="-120"/>
              <a:ea typeface="微軟正黑體" panose="020B0604030504040204" pitchFamily="34" charset="-120"/>
            </a:endParaRPr>
          </a:p>
          <a:p>
            <a:endParaRPr lang="zh-TW" altLang="en-US" dirty="0"/>
          </a:p>
        </p:txBody>
      </p:sp>
    </p:spTree>
    <p:extLst>
      <p:ext uri="{BB962C8B-B14F-4D97-AF65-F5344CB8AC3E}">
        <p14:creationId xmlns:p14="http://schemas.microsoft.com/office/powerpoint/2010/main" val="359157439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sz="4000" b="1" dirty="0">
                <a:solidFill>
                  <a:schemeClr val="accent2">
                    <a:lumMod val="50000"/>
                  </a:schemeClr>
                </a:solidFill>
                <a:latin typeface="微軟正黑體" panose="020B0604030504040204" pitchFamily="34" charset="-120"/>
                <a:ea typeface="微軟正黑體" panose="020B0604030504040204" pitchFamily="34" charset="-120"/>
              </a:rPr>
              <a:t>財產外置</a:t>
            </a:r>
            <a:r>
              <a:rPr lang="en-US" altLang="zh-TW" sz="4000" b="1"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en-US" sz="4000" b="1" dirty="0">
                <a:solidFill>
                  <a:schemeClr val="accent2">
                    <a:lumMod val="50000"/>
                  </a:schemeClr>
                </a:solidFill>
                <a:latin typeface="微軟正黑體" panose="020B0604030504040204" pitchFamily="34" charset="-120"/>
                <a:ea typeface="微軟正黑體" panose="020B0604030504040204" pitchFamily="34" charset="-120"/>
              </a:rPr>
              <a:t>借</a:t>
            </a:r>
            <a:r>
              <a:rPr lang="en-US" altLang="zh-TW" sz="4000" b="1"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en-US" sz="4000" b="1" dirty="0">
                <a:solidFill>
                  <a:schemeClr val="accent2">
                    <a:lumMod val="50000"/>
                  </a:schemeClr>
                </a:solidFill>
                <a:latin typeface="微軟正黑體" panose="020B0604030504040204" pitchFamily="34" charset="-120"/>
                <a:ea typeface="微軟正黑體" panose="020B0604030504040204" pitchFamily="34" charset="-120"/>
              </a:rPr>
              <a:t>作業</a:t>
            </a:r>
          </a:p>
        </p:txBody>
      </p:sp>
      <p:sp>
        <p:nvSpPr>
          <p:cNvPr id="3" name="內容版面配置區 2"/>
          <p:cNvSpPr>
            <a:spLocks noGrp="1"/>
          </p:cNvSpPr>
          <p:nvPr>
            <p:ph idx="1"/>
          </p:nvPr>
        </p:nvSpPr>
        <p:spPr>
          <a:xfrm>
            <a:off x="539552" y="1394905"/>
            <a:ext cx="8280920" cy="4351338"/>
          </a:xfrm>
        </p:spPr>
        <p:txBody>
          <a:bodyPr/>
          <a:lstStyle/>
          <a:p>
            <a:pPr>
              <a:lnSpc>
                <a:spcPts val="3000"/>
              </a:lnSpc>
              <a:buFont typeface="Wingdings" panose="05000000000000000000" pitchFamily="2" charset="2"/>
              <a:buChar char="n"/>
            </a:pPr>
            <a:r>
              <a:rPr lang="zh-TW" altLang="en-US" sz="2200" b="1" dirty="0">
                <a:solidFill>
                  <a:schemeClr val="accent2">
                    <a:lumMod val="50000"/>
                  </a:schemeClr>
                </a:solidFill>
                <a:latin typeface="微軟正黑體" panose="020B0604030504040204" pitchFamily="34" charset="-120"/>
                <a:ea typeface="微軟正黑體" panose="020B0604030504040204" pitchFamily="34" charset="-120"/>
              </a:rPr>
              <a:t>財產外置</a:t>
            </a:r>
            <a:r>
              <a:rPr lang="en-US" altLang="zh-TW" sz="2200" b="1" dirty="0">
                <a:solidFill>
                  <a:schemeClr val="accent2">
                    <a:lumMod val="50000"/>
                  </a:schemeClr>
                </a:solidFill>
                <a:latin typeface="微軟正黑體" panose="020B0604030504040204" pitchFamily="34" charset="-120"/>
                <a:ea typeface="微軟正黑體" panose="020B0604030504040204" pitchFamily="34" charset="-120"/>
              </a:rPr>
              <a:t>:</a:t>
            </a:r>
          </a:p>
          <a:p>
            <a:pPr marL="0" indent="0">
              <a:lnSpc>
                <a:spcPts val="3000"/>
              </a:lnSpc>
              <a:buNone/>
            </a:pPr>
            <a:r>
              <a:rPr lang="zh-TW" altLang="en-US" sz="2200" dirty="0">
                <a:solidFill>
                  <a:srgbClr val="FF0000"/>
                </a:solidFill>
                <a:latin typeface="微軟正黑體" panose="020B0604030504040204" pitchFamily="34" charset="-120"/>
                <a:ea typeface="微軟正黑體" panose="020B0604030504040204" pitchFamily="34" charset="-120"/>
              </a:rPr>
              <a:t>   </a:t>
            </a:r>
            <a:r>
              <a:rPr lang="zh-TW" altLang="en-US" sz="2200" dirty="0">
                <a:solidFill>
                  <a:schemeClr val="accent2">
                    <a:lumMod val="50000"/>
                  </a:schemeClr>
                </a:solidFill>
                <a:latin typeface="微軟正黑體" panose="020B0604030504040204" pitchFamily="34" charset="-120"/>
                <a:ea typeface="微軟正黑體" panose="020B0604030504040204" pitchFamily="34" charset="-120"/>
              </a:rPr>
              <a:t>財產如需移置校外使用，</a:t>
            </a:r>
            <a:r>
              <a:rPr lang="zh-TW" altLang="en-US" sz="2200" dirty="0">
                <a:solidFill>
                  <a:srgbClr val="FF0000"/>
                </a:solidFill>
                <a:latin typeface="微軟正黑體" panose="020B0604030504040204" pitchFamily="34" charset="-120"/>
                <a:ea typeface="微軟正黑體" panose="020B0604030504040204" pitchFamily="34" charset="-120"/>
              </a:rPr>
              <a:t>需提出產學合作計畫依據或合約</a:t>
            </a:r>
            <a:r>
              <a:rPr lang="en-US" altLang="zh-TW" sz="2200" dirty="0">
                <a:solidFill>
                  <a:srgbClr val="FF0000"/>
                </a:solidFill>
                <a:latin typeface="微軟正黑體" panose="020B0604030504040204" pitchFamily="34" charset="-120"/>
                <a:ea typeface="微軟正黑體" panose="020B0604030504040204" pitchFamily="34" charset="-120"/>
              </a:rPr>
              <a:t>(</a:t>
            </a:r>
            <a:r>
              <a:rPr lang="zh-TW" altLang="en-US" sz="2200" dirty="0">
                <a:solidFill>
                  <a:srgbClr val="FF0000"/>
                </a:solidFill>
                <a:latin typeface="微軟正黑體" panose="020B0604030504040204" pitchFamily="34" charset="-120"/>
                <a:ea typeface="微軟正黑體" panose="020B0604030504040204" pitchFamily="34" charset="-120"/>
              </a:rPr>
              <a:t>需</a:t>
            </a:r>
            <a:r>
              <a:rPr lang="zh-TW" altLang="en-US" sz="2200" dirty="0" smtClean="0">
                <a:solidFill>
                  <a:srgbClr val="FF0000"/>
                </a:solidFill>
                <a:latin typeface="微軟正黑體" panose="020B0604030504040204" pitchFamily="34" charset="-120"/>
                <a:ea typeface="微軟正黑體" panose="020B0604030504040204" pitchFamily="34" charset="-120"/>
              </a:rPr>
              <a:t>為</a:t>
            </a:r>
            <a:endParaRPr lang="en-US" altLang="zh-TW" sz="2200" dirty="0" smtClean="0">
              <a:solidFill>
                <a:srgbClr val="FF0000"/>
              </a:solidFill>
              <a:latin typeface="微軟正黑體" panose="020B0604030504040204" pitchFamily="34" charset="-120"/>
              <a:ea typeface="微軟正黑體" panose="020B0604030504040204" pitchFamily="34" charset="-120"/>
            </a:endParaRPr>
          </a:p>
          <a:p>
            <a:pPr marL="0" indent="0">
              <a:lnSpc>
                <a:spcPts val="3000"/>
              </a:lnSpc>
              <a:buNone/>
            </a:pPr>
            <a:r>
              <a:rPr lang="zh-TW" altLang="en-US" sz="2200" dirty="0">
                <a:solidFill>
                  <a:srgbClr val="FF0000"/>
                </a:solidFill>
                <a:latin typeface="微軟正黑體" panose="020B0604030504040204" pitchFamily="34" charset="-120"/>
                <a:ea typeface="微軟正黑體" panose="020B0604030504040204" pitchFamily="34" charset="-120"/>
              </a:rPr>
              <a:t> </a:t>
            </a:r>
            <a:r>
              <a:rPr lang="zh-TW" altLang="en-US" sz="2200" dirty="0" smtClean="0">
                <a:solidFill>
                  <a:srgbClr val="FF0000"/>
                </a:solidFill>
                <a:latin typeface="微軟正黑體" panose="020B0604030504040204" pitchFamily="34" charset="-120"/>
                <a:ea typeface="微軟正黑體" panose="020B0604030504040204" pitchFamily="34" charset="-120"/>
              </a:rPr>
              <a:t>  </a:t>
            </a:r>
            <a:r>
              <a:rPr lang="zh-TW" altLang="en-US" sz="2200" dirty="0" smtClean="0">
                <a:solidFill>
                  <a:srgbClr val="FF0000"/>
                </a:solidFill>
                <a:latin typeface="微軟正黑體" panose="020B0604030504040204" pitchFamily="34" charset="-120"/>
                <a:ea typeface="微軟正黑體" panose="020B0604030504040204" pitchFamily="34" charset="-120"/>
              </a:rPr>
              <a:t>共同</a:t>
            </a:r>
            <a:r>
              <a:rPr lang="zh-TW" altLang="en-US" sz="2200" dirty="0">
                <a:solidFill>
                  <a:srgbClr val="FF0000"/>
                </a:solidFill>
                <a:latin typeface="微軟正黑體" panose="020B0604030504040204" pitchFamily="34" charset="-120"/>
                <a:ea typeface="微軟正黑體" panose="020B0604030504040204" pitchFamily="34" charset="-120"/>
              </a:rPr>
              <a:t>研究且不得有營利行為</a:t>
            </a:r>
            <a:r>
              <a:rPr lang="en-US" altLang="zh-TW" sz="2200" dirty="0">
                <a:solidFill>
                  <a:srgbClr val="FF0000"/>
                </a:solidFill>
                <a:latin typeface="微軟正黑體" panose="020B0604030504040204" pitchFamily="34" charset="-120"/>
                <a:ea typeface="微軟正黑體" panose="020B0604030504040204" pitchFamily="34" charset="-120"/>
              </a:rPr>
              <a:t>)</a:t>
            </a:r>
            <a:r>
              <a:rPr lang="zh-TW" altLang="en-US" sz="2200" dirty="0">
                <a:solidFill>
                  <a:schemeClr val="accent2">
                    <a:lumMod val="50000"/>
                  </a:schemeClr>
                </a:solidFill>
                <a:latin typeface="微軟正黑體" panose="020B0604030504040204" pitchFamily="34" charset="-120"/>
                <a:ea typeface="微軟正黑體" panose="020B0604030504040204" pitchFamily="34" charset="-120"/>
              </a:rPr>
              <a:t>，並說明其必要性</a:t>
            </a:r>
            <a:r>
              <a:rPr lang="zh-TW" altLang="en-US" sz="2200" dirty="0">
                <a:solidFill>
                  <a:srgbClr val="FF0000"/>
                </a:solidFill>
                <a:latin typeface="微軟正黑體" panose="020B0604030504040204" pitchFamily="34" charset="-120"/>
                <a:ea typeface="微軟正黑體" panose="020B0604030504040204" pitchFamily="34" charset="-120"/>
              </a:rPr>
              <a:t>，填報「財產</a:t>
            </a:r>
            <a:r>
              <a:rPr lang="zh-TW" altLang="en-US" sz="2200" dirty="0" smtClean="0">
                <a:solidFill>
                  <a:srgbClr val="FF0000"/>
                </a:solidFill>
                <a:latin typeface="微軟正黑體" panose="020B0604030504040204" pitchFamily="34" charset="-120"/>
                <a:ea typeface="微軟正黑體" panose="020B0604030504040204" pitchFamily="34" charset="-120"/>
              </a:rPr>
              <a:t>校</a:t>
            </a:r>
            <a:endParaRPr lang="en-US" altLang="zh-TW" sz="2200" dirty="0" smtClean="0">
              <a:solidFill>
                <a:srgbClr val="FF0000"/>
              </a:solidFill>
              <a:latin typeface="微軟正黑體" panose="020B0604030504040204" pitchFamily="34" charset="-120"/>
              <a:ea typeface="微軟正黑體" panose="020B0604030504040204" pitchFamily="34" charset="-120"/>
            </a:endParaRPr>
          </a:p>
          <a:p>
            <a:pPr marL="0" indent="0">
              <a:lnSpc>
                <a:spcPts val="3000"/>
              </a:lnSpc>
              <a:buNone/>
            </a:pPr>
            <a:r>
              <a:rPr lang="zh-TW" altLang="en-US" sz="2200" dirty="0">
                <a:solidFill>
                  <a:srgbClr val="FF0000"/>
                </a:solidFill>
                <a:latin typeface="微軟正黑體" panose="020B0604030504040204" pitchFamily="34" charset="-120"/>
                <a:ea typeface="微軟正黑體" panose="020B0604030504040204" pitchFamily="34" charset="-120"/>
              </a:rPr>
              <a:t> </a:t>
            </a:r>
            <a:r>
              <a:rPr lang="zh-TW" altLang="en-US" sz="2200" dirty="0" smtClean="0">
                <a:solidFill>
                  <a:srgbClr val="FF0000"/>
                </a:solidFill>
                <a:latin typeface="微軟正黑體" panose="020B0604030504040204" pitchFamily="34" charset="-120"/>
                <a:ea typeface="微軟正黑體" panose="020B0604030504040204" pitchFamily="34" charset="-120"/>
              </a:rPr>
              <a:t>  </a:t>
            </a:r>
            <a:r>
              <a:rPr lang="zh-TW" altLang="en-US" sz="2200" dirty="0" smtClean="0">
                <a:solidFill>
                  <a:srgbClr val="FF0000"/>
                </a:solidFill>
                <a:latin typeface="微軟正黑體" panose="020B0604030504040204" pitchFamily="34" charset="-120"/>
                <a:ea typeface="微軟正黑體" panose="020B0604030504040204" pitchFamily="34" charset="-120"/>
              </a:rPr>
              <a:t>外</a:t>
            </a:r>
            <a:r>
              <a:rPr lang="zh-TW" altLang="en-US" sz="2200" dirty="0">
                <a:solidFill>
                  <a:srgbClr val="FF0000"/>
                </a:solidFill>
                <a:latin typeface="微軟正黑體" panose="020B0604030504040204" pitchFamily="34" charset="-120"/>
                <a:ea typeface="微軟正黑體" panose="020B0604030504040204" pitchFamily="34" charset="-120"/>
              </a:rPr>
              <a:t>使用申請」經同意始得辦理。</a:t>
            </a:r>
            <a:endParaRPr lang="en-US" altLang="zh-TW" sz="2200" dirty="0">
              <a:solidFill>
                <a:srgbClr val="FF0000"/>
              </a:solidFill>
              <a:latin typeface="微軟正黑體" panose="020B0604030504040204" pitchFamily="34" charset="-120"/>
              <a:ea typeface="微軟正黑體" panose="020B0604030504040204" pitchFamily="34" charset="-120"/>
            </a:endParaRPr>
          </a:p>
          <a:p>
            <a:pPr>
              <a:lnSpc>
                <a:spcPts val="3000"/>
              </a:lnSpc>
              <a:buFont typeface="Wingdings" panose="05000000000000000000" pitchFamily="2" charset="2"/>
              <a:buChar char="n"/>
            </a:pPr>
            <a:endParaRPr lang="en-US" altLang="zh-TW" sz="2200" b="1" dirty="0">
              <a:solidFill>
                <a:schemeClr val="accent2">
                  <a:lumMod val="50000"/>
                </a:schemeClr>
              </a:solidFill>
              <a:latin typeface="微軟正黑體" panose="020B0604030504040204" pitchFamily="34" charset="-120"/>
              <a:ea typeface="微軟正黑體" panose="020B0604030504040204" pitchFamily="34" charset="-120"/>
            </a:endParaRPr>
          </a:p>
          <a:p>
            <a:pPr eaLnBrk="1" hangingPunct="1">
              <a:lnSpc>
                <a:spcPts val="3000"/>
              </a:lnSpc>
              <a:buFont typeface="Wingdings" panose="05000000000000000000" pitchFamily="2" charset="2"/>
              <a:buChar char="n"/>
            </a:pPr>
            <a:r>
              <a:rPr lang="zh-TW" altLang="zh-TW" sz="2200" b="1" dirty="0">
                <a:solidFill>
                  <a:schemeClr val="accent2">
                    <a:lumMod val="50000"/>
                  </a:schemeClr>
                </a:solidFill>
                <a:latin typeface="微軟正黑體" panose="020B0604030504040204" pitchFamily="34" charset="-120"/>
                <a:ea typeface="微軟正黑體" panose="020B0604030504040204" pitchFamily="34" charset="-120"/>
              </a:rPr>
              <a:t>財產外借</a:t>
            </a:r>
            <a:r>
              <a:rPr lang="en-US" altLang="zh-TW" sz="2200" b="1" dirty="0">
                <a:solidFill>
                  <a:schemeClr val="accent2">
                    <a:lumMod val="50000"/>
                  </a:schemeClr>
                </a:solidFill>
                <a:latin typeface="微軟正黑體" panose="020B0604030504040204" pitchFamily="34" charset="-120"/>
                <a:ea typeface="微軟正黑體" panose="020B0604030504040204" pitchFamily="34" charset="-120"/>
              </a:rPr>
              <a:t>:</a:t>
            </a:r>
          </a:p>
          <a:p>
            <a:pPr marL="0" indent="0" eaLnBrk="1" hangingPunct="1">
              <a:lnSpc>
                <a:spcPts val="3000"/>
              </a:lnSpc>
              <a:buNone/>
            </a:pPr>
            <a:r>
              <a:rPr lang="zh-TW" altLang="en-US" sz="2200" dirty="0">
                <a:solidFill>
                  <a:schemeClr val="accent2">
                    <a:lumMod val="50000"/>
                  </a:schemeClr>
                </a:solidFill>
                <a:latin typeface="微軟正黑體" panose="020B0604030504040204" pitchFamily="34" charset="-120"/>
                <a:ea typeface="微軟正黑體" panose="020B0604030504040204" pitchFamily="34" charset="-120"/>
              </a:rPr>
              <a:t>   如本校內其他人員借用時</a:t>
            </a:r>
            <a:r>
              <a:rPr lang="zh-TW" altLang="zh-TW" sz="2200" dirty="0">
                <a:solidFill>
                  <a:schemeClr val="accent2">
                    <a:lumMod val="50000"/>
                  </a:schemeClr>
                </a:solidFill>
                <a:latin typeface="微軟正黑體" panose="020B0604030504040204" pitchFamily="34" charset="-120"/>
                <a:ea typeface="微軟正黑體" panose="020B0604030504040204" pitchFamily="34" charset="-120"/>
              </a:rPr>
              <a:t>，應落實財產借出與收回均應列冊</a:t>
            </a:r>
            <a:r>
              <a:rPr lang="zh-TW" altLang="zh-TW" sz="2200" dirty="0" smtClean="0">
                <a:solidFill>
                  <a:schemeClr val="accent2">
                    <a:lumMod val="50000"/>
                  </a:schemeClr>
                </a:solidFill>
                <a:latin typeface="微軟正黑體" panose="020B0604030504040204" pitchFamily="34" charset="-120"/>
                <a:ea typeface="微軟正黑體" panose="020B0604030504040204" pitchFamily="34" charset="-120"/>
              </a:rPr>
              <a:t>登錄</a:t>
            </a:r>
            <a:endParaRPr lang="en-US" altLang="zh-TW" sz="2200" dirty="0" smtClean="0">
              <a:solidFill>
                <a:schemeClr val="accent2">
                  <a:lumMod val="50000"/>
                </a:schemeClr>
              </a:solidFill>
              <a:latin typeface="微軟正黑體" panose="020B0604030504040204" pitchFamily="34" charset="-120"/>
              <a:ea typeface="微軟正黑體" panose="020B0604030504040204" pitchFamily="34" charset="-120"/>
            </a:endParaRPr>
          </a:p>
          <a:p>
            <a:pPr marL="0" indent="0" eaLnBrk="1" hangingPunct="1">
              <a:lnSpc>
                <a:spcPts val="3000"/>
              </a:lnSpc>
              <a:buNone/>
            </a:pPr>
            <a:r>
              <a:rPr lang="zh-TW" altLang="en-US" sz="2200" dirty="0">
                <a:solidFill>
                  <a:schemeClr val="accent2">
                    <a:lumMod val="50000"/>
                  </a:schemeClr>
                </a:solidFill>
                <a:latin typeface="微軟正黑體" panose="020B0604030504040204" pitchFamily="34" charset="-120"/>
                <a:ea typeface="微軟正黑體" panose="020B0604030504040204" pitchFamily="34" charset="-120"/>
              </a:rPr>
              <a:t> </a:t>
            </a:r>
            <a:r>
              <a:rPr lang="zh-TW" altLang="en-US" sz="2200" dirty="0" smtClean="0">
                <a:solidFill>
                  <a:schemeClr val="accent2">
                    <a:lumMod val="50000"/>
                  </a:schemeClr>
                </a:solidFill>
                <a:latin typeface="微軟正黑體" panose="020B0604030504040204" pitchFamily="34" charset="-120"/>
                <a:ea typeface="微軟正黑體" panose="020B0604030504040204" pitchFamily="34" charset="-120"/>
              </a:rPr>
              <a:t>  </a:t>
            </a:r>
            <a:r>
              <a:rPr lang="zh-TW" altLang="zh-TW" sz="2200" dirty="0" smtClean="0">
                <a:solidFill>
                  <a:schemeClr val="accent2">
                    <a:lumMod val="50000"/>
                  </a:schemeClr>
                </a:solidFill>
                <a:latin typeface="微軟正黑體" panose="020B0604030504040204" pitchFamily="34" charset="-120"/>
                <a:ea typeface="微軟正黑體" panose="020B0604030504040204" pitchFamily="34" charset="-120"/>
              </a:rPr>
              <a:t>列</a:t>
            </a:r>
            <a:r>
              <a:rPr lang="zh-TW" altLang="zh-TW" sz="2200" dirty="0">
                <a:solidFill>
                  <a:schemeClr val="accent2">
                    <a:lumMod val="50000"/>
                  </a:schemeClr>
                </a:solidFill>
                <a:latin typeface="微軟正黑體" panose="020B0604030504040204" pitchFamily="34" charset="-120"/>
                <a:ea typeface="微軟正黑體" panose="020B0604030504040204" pitchFamily="34" charset="-120"/>
              </a:rPr>
              <a:t>管，以控管該財物實際使用情形。</a:t>
            </a:r>
            <a:endParaRPr lang="zh-TW" altLang="en-US" sz="2200" dirty="0">
              <a:solidFill>
                <a:schemeClr val="accent2">
                  <a:lumMod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26788583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sz="4000" b="1" dirty="0">
                <a:solidFill>
                  <a:schemeClr val="accent2">
                    <a:lumMod val="50000"/>
                  </a:schemeClr>
                </a:solidFill>
                <a:latin typeface="微軟正黑體" panose="020B0604030504040204" pitchFamily="34" charset="-120"/>
                <a:ea typeface="微軟正黑體" panose="020B0604030504040204" pitchFamily="34" charset="-120"/>
              </a:rPr>
              <a:t>財產保管應注意事項</a:t>
            </a:r>
          </a:p>
        </p:txBody>
      </p:sp>
      <p:sp>
        <p:nvSpPr>
          <p:cNvPr id="3" name="內容版面配置區 2"/>
          <p:cNvSpPr>
            <a:spLocks noGrp="1"/>
          </p:cNvSpPr>
          <p:nvPr>
            <p:ph idx="1"/>
          </p:nvPr>
        </p:nvSpPr>
        <p:spPr>
          <a:xfrm>
            <a:off x="445126" y="1196752"/>
            <a:ext cx="8435280" cy="4785395"/>
          </a:xfrm>
        </p:spPr>
        <p:txBody>
          <a:bodyPr>
            <a:noAutofit/>
          </a:bodyPr>
          <a:lstStyle/>
          <a:p>
            <a:pPr>
              <a:lnSpc>
                <a:spcPts val="3000"/>
              </a:lnSpc>
              <a:buFont typeface="Wingdings" panose="05000000000000000000" pitchFamily="2" charset="2"/>
              <a:buChar char="n"/>
            </a:pP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財產保管人負責財產保管、維護及登記之責。如因過失而致所管理財物遭受損失時，應負擔賠償責任。 </a:t>
            </a:r>
          </a:p>
          <a:p>
            <a:pPr>
              <a:lnSpc>
                <a:spcPts val="3000"/>
              </a:lnSpc>
              <a:buFont typeface="Wingdings" panose="05000000000000000000" pitchFamily="2" charset="2"/>
              <a:buChar char="n"/>
            </a:pP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若</a:t>
            </a:r>
            <a:r>
              <a:rPr lang="zh-TW" altLang="zh-TW" sz="2000" dirty="0">
                <a:solidFill>
                  <a:srgbClr val="FF0000"/>
                </a:solidFill>
                <a:latin typeface="微軟正黑體" panose="020B0604030504040204" pitchFamily="34" charset="-120"/>
                <a:ea typeface="微軟正黑體" panose="020B0604030504040204" pitchFamily="34" charset="-120"/>
              </a:rPr>
              <a:t>財產保管人或存置地點變更</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，需於本校財產管理系統辦理財產移轉維護作業，如人員</a:t>
            </a:r>
            <a:r>
              <a:rPr lang="zh-TW" altLang="zh-TW" sz="2000" dirty="0">
                <a:solidFill>
                  <a:srgbClr val="FF0000"/>
                </a:solidFill>
                <a:latin typeface="微軟正黑體" panose="020B0604030504040204" pitchFamily="34" charset="-120"/>
                <a:ea typeface="微軟正黑體" panose="020B0604030504040204" pitchFamily="34" charset="-120"/>
              </a:rPr>
              <a:t>因離職、調職、借調</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時，所保管或使用之財產，應於異動前確實完成財產交接程序及財產異動作業，並經核准始得辦理。</a:t>
            </a:r>
            <a:endParaRPr lang="en-US" altLang="zh-TW" sz="2000" dirty="0">
              <a:solidFill>
                <a:schemeClr val="accent2">
                  <a:lumMod val="50000"/>
                </a:schemeClr>
              </a:solidFill>
              <a:latin typeface="微軟正黑體" panose="020B0604030504040204" pitchFamily="34" charset="-120"/>
              <a:ea typeface="微軟正黑體" panose="020B0604030504040204" pitchFamily="34" charset="-120"/>
            </a:endParaRPr>
          </a:p>
          <a:p>
            <a:pPr>
              <a:lnSpc>
                <a:spcPts val="3000"/>
              </a:lnSpc>
              <a:buFont typeface="Wingdings" panose="05000000000000000000" pitchFamily="2" charset="2"/>
              <a:buChar char="n"/>
            </a:pP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設備</a:t>
            </a:r>
            <a:r>
              <a:rPr lang="zh-TW" altLang="zh-TW" sz="2000" dirty="0">
                <a:solidFill>
                  <a:srgbClr val="FF0000"/>
                </a:solidFill>
                <a:latin typeface="微軟正黑體" panose="020B0604030504040204" pitchFamily="34" charset="-120"/>
                <a:ea typeface="微軟正黑體" panose="020B0604030504040204" pitchFamily="34" charset="-120"/>
              </a:rPr>
              <a:t>汰舊換新或空間裝修、搬遷前</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，單位應先自行檢視單位內財產，如需辦理移轉及減損之財產，請依本校財產減損辦法辦理，財物報損未經核定前請妥善保管，請勿自行廢棄。</a:t>
            </a:r>
            <a:endParaRPr lang="en-US" altLang="zh-TW" sz="2000" dirty="0">
              <a:solidFill>
                <a:schemeClr val="accent2">
                  <a:lumMod val="50000"/>
                </a:schemeClr>
              </a:solidFill>
              <a:latin typeface="微軟正黑體" panose="020B0604030504040204" pitchFamily="34" charset="-120"/>
              <a:ea typeface="微軟正黑體" panose="020B0604030504040204" pitchFamily="34" charset="-120"/>
            </a:endParaRPr>
          </a:p>
          <a:p>
            <a:pPr>
              <a:buFont typeface="Wingdings" panose="05000000000000000000" pitchFamily="2" charset="2"/>
              <a:buChar char="n"/>
            </a:pP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財產保管</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使用</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人員對保管</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使用</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之財物，應注意其使用養護情形，倘若為不堪使用者，應加速處理後續報廢事宜，以避免空間浪費。</a:t>
            </a:r>
          </a:p>
          <a:p>
            <a:pPr>
              <a:buFont typeface="Wingdings" panose="05000000000000000000" pitchFamily="2" charset="2"/>
              <a:buChar char="n"/>
            </a:pP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財產如需</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短期</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借</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用</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，應落實財產借出與收回均應列冊登錄列管，以控管該財物實際使用情形。</a:t>
            </a:r>
            <a:r>
              <a:rPr lang="zh-TW" altLang="zh-TW" sz="2000" dirty="0">
                <a:solidFill>
                  <a:srgbClr val="FF0000"/>
                </a:solidFill>
                <a:latin typeface="微軟正黑體" panose="020B0604030504040204" pitchFamily="34" charset="-120"/>
                <a:ea typeface="微軟正黑體" panose="020B0604030504040204" pitchFamily="34" charset="-120"/>
              </a:rPr>
              <a:t>財產如需移至校外使用</a:t>
            </a:r>
            <a:r>
              <a:rPr lang="en-US" altLang="zh-TW" sz="2000" dirty="0">
                <a:solidFill>
                  <a:srgbClr val="FF0000"/>
                </a:solidFill>
                <a:latin typeface="微軟正黑體" panose="020B0604030504040204" pitchFamily="34" charset="-120"/>
                <a:ea typeface="微軟正黑體" panose="020B0604030504040204" pitchFamily="34" charset="-120"/>
              </a:rPr>
              <a:t>(</a:t>
            </a:r>
            <a:r>
              <a:rPr lang="zh-TW" altLang="en-US" sz="2000" dirty="0">
                <a:solidFill>
                  <a:srgbClr val="FF0000"/>
                </a:solidFill>
                <a:latin typeface="微軟正黑體" panose="020B0604030504040204" pitchFamily="34" charset="-120"/>
                <a:ea typeface="微軟正黑體" panose="020B0604030504040204" pitchFamily="34" charset="-120"/>
              </a:rPr>
              <a:t>含附屬機構</a:t>
            </a:r>
            <a:r>
              <a:rPr lang="en-US" altLang="zh-TW" sz="2000" dirty="0">
                <a:solidFill>
                  <a:srgbClr val="FF0000"/>
                </a:solidFill>
                <a:latin typeface="微軟正黑體" panose="020B0604030504040204" pitchFamily="34" charset="-120"/>
                <a:ea typeface="微軟正黑體" panose="020B0604030504040204" pitchFamily="34" charset="-120"/>
              </a:rPr>
              <a:t>)</a:t>
            </a:r>
            <a:r>
              <a:rPr lang="zh-TW" altLang="zh-TW" sz="2000" dirty="0">
                <a:solidFill>
                  <a:srgbClr val="FF0000"/>
                </a:solidFill>
                <a:latin typeface="微軟正黑體" panose="020B0604030504040204" pitchFamily="34" charset="-120"/>
                <a:ea typeface="微軟正黑體" panose="020B0604030504040204" pitchFamily="34" charset="-120"/>
              </a:rPr>
              <a:t>，</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需提出產學合作計畫依據或合約</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需為共同研究且不得有營利行為</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，並說明其必要性</a:t>
            </a:r>
            <a:r>
              <a:rPr lang="zh-TW" altLang="zh-TW" sz="2000" dirty="0">
                <a:solidFill>
                  <a:srgbClr val="FF0000"/>
                </a:solidFill>
                <a:latin typeface="微軟正黑體" panose="020B0604030504040204" pitchFamily="34" charset="-120"/>
                <a:ea typeface="微軟正黑體" panose="020B0604030504040204" pitchFamily="34" charset="-120"/>
              </a:rPr>
              <a:t>，填報</a:t>
            </a:r>
            <a:r>
              <a:rPr lang="zh-TW" altLang="zh-TW" sz="2000" b="1" dirty="0">
                <a:solidFill>
                  <a:srgbClr val="FF0000"/>
                </a:solidFill>
                <a:latin typeface="微軟正黑體" panose="020B0604030504040204" pitchFamily="34" charset="-120"/>
                <a:ea typeface="微軟正黑體" panose="020B0604030504040204" pitchFamily="34" charset="-120"/>
              </a:rPr>
              <a:t>「財產校外使用申請」</a:t>
            </a:r>
            <a:r>
              <a:rPr lang="zh-TW" altLang="zh-TW" sz="2000" dirty="0">
                <a:solidFill>
                  <a:srgbClr val="FF0000"/>
                </a:solidFill>
                <a:latin typeface="微軟正黑體" panose="020B0604030504040204" pitchFamily="34" charset="-120"/>
                <a:ea typeface="微軟正黑體" panose="020B0604030504040204" pitchFamily="34" charset="-120"/>
              </a:rPr>
              <a:t>經同意始得辦理。</a:t>
            </a:r>
          </a:p>
          <a:p>
            <a:pPr>
              <a:buFont typeface="Wingdings" panose="05000000000000000000" pitchFamily="2" charset="2"/>
              <a:buChar char="n"/>
            </a:pPr>
            <a:endParaRPr lang="zh-TW" altLang="en-US" sz="2000" dirty="0">
              <a:solidFill>
                <a:schemeClr val="accent2">
                  <a:lumMod val="50000"/>
                </a:schemeClr>
              </a:solidFill>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fld id="{7A643748-EA64-4C66-B8B9-205DE386B7BC}" type="slidenum">
              <a:rPr lang="zh-TW" altLang="en-US" smtClean="0"/>
              <a:t>24</a:t>
            </a:fld>
            <a:endParaRPr lang="zh-TW" altLang="en-US"/>
          </a:p>
        </p:txBody>
      </p:sp>
    </p:spTree>
    <p:extLst>
      <p:ext uri="{BB962C8B-B14F-4D97-AF65-F5344CB8AC3E}">
        <p14:creationId xmlns:p14="http://schemas.microsoft.com/office/powerpoint/2010/main" val="201551531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9592" y="2980531"/>
            <a:ext cx="7886700" cy="2852737"/>
          </a:xfrm>
        </p:spPr>
        <p:txBody>
          <a:bodyPr/>
          <a:lstStyle/>
          <a:p>
            <a:r>
              <a:rPr lang="zh-TW" altLang="en-US" sz="4400" dirty="0" smtClean="0">
                <a:solidFill>
                  <a:srgbClr val="401D00"/>
                </a:solidFill>
                <a:latin typeface="微軟正黑體" panose="020B0604030504040204" pitchFamily="34" charset="-120"/>
                <a:ea typeface="微軟正黑體" panose="020B0604030504040204" pitchFamily="34" charset="-120"/>
              </a:rPr>
              <a:t>三、</a:t>
            </a:r>
            <a:r>
              <a:rPr lang="zh-TW" altLang="en-US" sz="4400" b="1" dirty="0">
                <a:solidFill>
                  <a:srgbClr val="401D00"/>
                </a:solidFill>
                <a:latin typeface="微軟正黑體" panose="020B0604030504040204" pitchFamily="34" charset="-120"/>
                <a:ea typeface="微軟正黑體" panose="020B0604030504040204" pitchFamily="34" charset="-120"/>
              </a:rPr>
              <a:t>保管組業務宣導</a:t>
            </a:r>
          </a:p>
        </p:txBody>
      </p:sp>
      <p:sp>
        <p:nvSpPr>
          <p:cNvPr id="3" name="文字版面配置區 2"/>
          <p:cNvSpPr>
            <a:spLocks noGrp="1"/>
          </p:cNvSpPr>
          <p:nvPr>
            <p:ph type="body" idx="1"/>
          </p:nvPr>
        </p:nvSpPr>
        <p:spPr>
          <a:xfrm>
            <a:off x="539552" y="5157192"/>
            <a:ext cx="7772400" cy="1500187"/>
          </a:xfrm>
        </p:spPr>
        <p:txBody>
          <a:bodyPr/>
          <a:lstStyle/>
          <a:p>
            <a:endParaRPr lang="zh-TW" altLang="en-US" dirty="0"/>
          </a:p>
        </p:txBody>
      </p:sp>
      <p:sp>
        <p:nvSpPr>
          <p:cNvPr id="4" name="投影片編號版面配置區 3"/>
          <p:cNvSpPr>
            <a:spLocks noGrp="1"/>
          </p:cNvSpPr>
          <p:nvPr>
            <p:ph type="sldNum" sz="quarter" idx="12"/>
          </p:nvPr>
        </p:nvSpPr>
        <p:spPr/>
        <p:txBody>
          <a:bodyPr/>
          <a:lstStyle/>
          <a:p>
            <a:fld id="{7A643748-EA64-4C66-B8B9-205DE386B7BC}" type="slidenum">
              <a:rPr lang="zh-TW" altLang="en-US" smtClean="0"/>
              <a:t>25</a:t>
            </a:fld>
            <a:endParaRPr lang="zh-TW" altLang="en-US"/>
          </a:p>
        </p:txBody>
      </p:sp>
    </p:spTree>
    <p:extLst>
      <p:ext uri="{BB962C8B-B14F-4D97-AF65-F5344CB8AC3E}">
        <p14:creationId xmlns:p14="http://schemas.microsoft.com/office/powerpoint/2010/main" val="118326649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idx="1"/>
          </p:nvPr>
        </p:nvSpPr>
        <p:spPr>
          <a:xfrm>
            <a:off x="395536" y="1268760"/>
            <a:ext cx="4176464" cy="3685019"/>
          </a:xfrm>
        </p:spPr>
        <p:txBody>
          <a:bodyPr vert="horz"/>
          <a:lstStyle/>
          <a:p>
            <a:pPr>
              <a:lnSpc>
                <a:spcPct val="150000"/>
              </a:lnSpc>
              <a:spcAft>
                <a:spcPts val="0"/>
              </a:spcAft>
              <a:buFont typeface="Wingdings" panose="05000000000000000000" pitchFamily="2" charset="2"/>
              <a:buChar char="n"/>
            </a:pP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rPr>
              <a:t>新增經辦人結案請款通知</a:t>
            </a:r>
            <a:r>
              <a:rPr lang="en-US" altLang="zh-TW" sz="2000" b="1" dirty="0">
                <a:solidFill>
                  <a:schemeClr val="accent2">
                    <a:lumMod val="50000"/>
                  </a:schemeClr>
                </a:solidFill>
                <a:latin typeface="微軟正黑體" panose="020B0604030504040204" pitchFamily="34" charset="-120"/>
                <a:ea typeface="微軟正黑體" panose="020B0604030504040204" pitchFamily="34" charset="-120"/>
              </a:rPr>
              <a:t>Mail</a:t>
            </a: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rPr>
              <a:t>。</a:t>
            </a:r>
            <a:endParaRPr lang="en-US" altLang="zh-TW" sz="2000" b="1" dirty="0">
              <a:solidFill>
                <a:schemeClr val="accent2">
                  <a:lumMod val="50000"/>
                </a:schemeClr>
              </a:solidFill>
              <a:latin typeface="微軟正黑體" panose="020B0604030504040204" pitchFamily="34" charset="-120"/>
              <a:ea typeface="微軟正黑體" panose="020B0604030504040204" pitchFamily="34" charset="-120"/>
            </a:endParaRPr>
          </a:p>
          <a:p>
            <a:pPr>
              <a:lnSpc>
                <a:spcPct val="150000"/>
              </a:lnSpc>
              <a:spcAft>
                <a:spcPts val="0"/>
              </a:spcAft>
              <a:buFont typeface="Wingdings" panose="05000000000000000000" pitchFamily="2" charset="2"/>
              <a:buChar char="n"/>
            </a:pPr>
            <a:endParaRPr lang="en-US" altLang="zh-TW" sz="2000" b="1" dirty="0">
              <a:solidFill>
                <a:schemeClr val="accent2">
                  <a:lumMod val="50000"/>
                </a:schemeClr>
              </a:solidFill>
              <a:latin typeface="微軟正黑體" panose="020B0604030504040204" pitchFamily="34" charset="-120"/>
              <a:ea typeface="微軟正黑體" panose="020B0604030504040204" pitchFamily="34" charset="-120"/>
            </a:endParaRPr>
          </a:p>
          <a:p>
            <a:pPr>
              <a:lnSpc>
                <a:spcPct val="150000"/>
              </a:lnSpc>
              <a:spcAft>
                <a:spcPts val="0"/>
              </a:spcAft>
              <a:buFont typeface="Wingdings" panose="05000000000000000000" pitchFamily="2" charset="2"/>
              <a:buChar char="n"/>
            </a:pP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rPr>
              <a:t>驗收完成後，請於每月</a:t>
            </a:r>
            <a:r>
              <a:rPr lang="en-US" altLang="zh-TW" sz="2000" b="1" dirty="0">
                <a:solidFill>
                  <a:schemeClr val="accent2">
                    <a:lumMod val="50000"/>
                  </a:schemeClr>
                </a:solidFill>
                <a:latin typeface="微軟正黑體" panose="020B0604030504040204" pitchFamily="34" charset="-120"/>
                <a:ea typeface="微軟正黑體" panose="020B0604030504040204" pitchFamily="34" charset="-120"/>
              </a:rPr>
              <a:t>25</a:t>
            </a: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rPr>
              <a:t>日前將付款憑單送至財務處辦理請款作業。</a:t>
            </a:r>
            <a:endParaRPr lang="en-US" altLang="zh-TW" sz="2000" b="1" dirty="0">
              <a:solidFill>
                <a:schemeClr val="accent2">
                  <a:lumMod val="50000"/>
                </a:schemeClr>
              </a:solidFill>
              <a:latin typeface="微軟正黑體" panose="020B0604030504040204" pitchFamily="34" charset="-120"/>
              <a:ea typeface="微軟正黑體" panose="020B0604030504040204" pitchFamily="34" charset="-120"/>
            </a:endParaRPr>
          </a:p>
          <a:p>
            <a:pPr>
              <a:lnSpc>
                <a:spcPct val="150000"/>
              </a:lnSpc>
              <a:spcAft>
                <a:spcPts val="0"/>
              </a:spcAft>
              <a:buFont typeface="Wingdings" panose="05000000000000000000" pitchFamily="2" charset="2"/>
              <a:buChar char="n"/>
            </a:pPr>
            <a:endParaRPr lang="en-US" altLang="zh-TW" sz="2000" b="1" dirty="0">
              <a:solidFill>
                <a:schemeClr val="accent2">
                  <a:lumMod val="50000"/>
                </a:schemeClr>
              </a:solidFill>
              <a:latin typeface="微軟正黑體" panose="020B0604030504040204" pitchFamily="34" charset="-120"/>
              <a:ea typeface="微軟正黑體" panose="020B0604030504040204" pitchFamily="34" charset="-120"/>
            </a:endParaRPr>
          </a:p>
          <a:p>
            <a:pPr>
              <a:lnSpc>
                <a:spcPct val="150000"/>
              </a:lnSpc>
              <a:spcAft>
                <a:spcPts val="0"/>
              </a:spcAft>
              <a:buFont typeface="Wingdings" panose="05000000000000000000" pitchFamily="2" charset="2"/>
              <a:buChar char="n"/>
            </a:pP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rPr>
              <a:t>若超過</a:t>
            </a:r>
            <a:r>
              <a:rPr lang="en-US" altLang="zh-TW" sz="2000" b="1" dirty="0">
                <a:solidFill>
                  <a:schemeClr val="accent2">
                    <a:lumMod val="50000"/>
                  </a:schemeClr>
                </a:solidFill>
                <a:latin typeface="微軟正黑體" panose="020B0604030504040204" pitchFamily="34" charset="-120"/>
                <a:ea typeface="微軟正黑體" panose="020B0604030504040204" pitchFamily="34" charset="-120"/>
              </a:rPr>
              <a:t>25</a:t>
            </a: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rPr>
              <a:t>日且急需驗收請經辦人發</a:t>
            </a:r>
            <a:r>
              <a:rPr lang="en-US" altLang="zh-TW" sz="2000" b="1" dirty="0">
                <a:solidFill>
                  <a:schemeClr val="accent2">
                    <a:lumMod val="50000"/>
                  </a:schemeClr>
                </a:solidFill>
                <a:latin typeface="微軟正黑體" panose="020B0604030504040204" pitchFamily="34" charset="-120"/>
                <a:ea typeface="微軟正黑體" panose="020B0604030504040204" pitchFamily="34" charset="-120"/>
              </a:rPr>
              <a:t>mail</a:t>
            </a: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rPr>
              <a:t>通知財務處及保管組承辦人員。</a:t>
            </a:r>
            <a:r>
              <a:rPr lang="en-US" altLang="zh-TW" sz="2000" b="1" dirty="0">
                <a:solidFill>
                  <a:schemeClr val="accent2">
                    <a:lumMod val="50000"/>
                  </a:schemeClr>
                </a:solidFill>
                <a:latin typeface="微軟正黑體" panose="020B0604030504040204" pitchFamily="34" charset="-120"/>
                <a:ea typeface="微軟正黑體" panose="020B0604030504040204" pitchFamily="34" charset="-120"/>
              </a:rPr>
              <a:t/>
            </a:r>
            <a:br>
              <a:rPr lang="en-US" altLang="zh-TW" sz="2000" b="1" dirty="0">
                <a:solidFill>
                  <a:schemeClr val="accent2">
                    <a:lumMod val="50000"/>
                  </a:schemeClr>
                </a:solidFill>
                <a:latin typeface="微軟正黑體" panose="020B0604030504040204" pitchFamily="34" charset="-120"/>
                <a:ea typeface="微軟正黑體" panose="020B0604030504040204" pitchFamily="34" charset="-120"/>
              </a:rPr>
            </a:br>
            <a:endParaRPr lang="zh-TW" altLang="zh-TW" sz="2000" b="1" dirty="0">
              <a:solidFill>
                <a:schemeClr val="accent2">
                  <a:lumMod val="50000"/>
                </a:schemeClr>
              </a:solidFill>
              <a:latin typeface="微軟正黑體" panose="020B0604030504040204" pitchFamily="34" charset="-120"/>
              <a:ea typeface="微軟正黑體" panose="020B0604030504040204" pitchFamily="34" charset="-120"/>
            </a:endParaRPr>
          </a:p>
        </p:txBody>
      </p:sp>
      <p:sp>
        <p:nvSpPr>
          <p:cNvPr id="4" name="標題 3"/>
          <p:cNvSpPr>
            <a:spLocks noGrp="1"/>
          </p:cNvSpPr>
          <p:nvPr>
            <p:ph type="title"/>
          </p:nvPr>
        </p:nvSpPr>
        <p:spPr>
          <a:xfrm>
            <a:off x="683568" y="182371"/>
            <a:ext cx="8229600" cy="1143000"/>
          </a:xfrm>
        </p:spPr>
        <p:txBody>
          <a:bodyPr vert="horz"/>
          <a:lstStyle/>
          <a:p>
            <a:pPr algn="l"/>
            <a:r>
              <a:rPr lang="zh-TW" altLang="en-US" sz="4000" b="1" dirty="0">
                <a:solidFill>
                  <a:schemeClr val="accent2">
                    <a:lumMod val="50000"/>
                  </a:schemeClr>
                </a:solidFill>
                <a:latin typeface="微軟正黑體" panose="020B0604030504040204" pitchFamily="34" charset="-120"/>
                <a:ea typeface="微軟正黑體" panose="020B0604030504040204" pitchFamily="34" charset="-120"/>
              </a:rPr>
              <a:t>宣導事項</a:t>
            </a:r>
          </a:p>
        </p:txBody>
      </p:sp>
      <p:pic>
        <p:nvPicPr>
          <p:cNvPr id="7" name="圖片 6">
            <a:extLst>
              <a:ext uri="{FF2B5EF4-FFF2-40B4-BE49-F238E27FC236}">
                <a16:creationId xmlns:a16="http://schemas.microsoft.com/office/drawing/2014/main" id="{26DEE603-6B70-4A1A-A4E5-15485A07C4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6016" y="1307212"/>
            <a:ext cx="4032448" cy="3685020"/>
          </a:xfrm>
          <a:prstGeom prst="rect">
            <a:avLst/>
          </a:prstGeom>
        </p:spPr>
      </p:pic>
    </p:spTree>
    <p:extLst>
      <p:ext uri="{BB962C8B-B14F-4D97-AF65-F5344CB8AC3E}">
        <p14:creationId xmlns:p14="http://schemas.microsoft.com/office/powerpoint/2010/main" val="301451450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00100" y="3212976"/>
            <a:ext cx="7886700" cy="2852737"/>
          </a:xfrm>
        </p:spPr>
        <p:txBody>
          <a:bodyPr/>
          <a:lstStyle/>
          <a:p>
            <a:r>
              <a:rPr lang="zh-TW" altLang="en-US" sz="4400" dirty="0" smtClean="0">
                <a:solidFill>
                  <a:srgbClr val="401D00"/>
                </a:solidFill>
                <a:latin typeface="微軟正黑體" panose="020B0604030504040204" pitchFamily="34" charset="-120"/>
                <a:ea typeface="微軟正黑體" panose="020B0604030504040204" pitchFamily="34" charset="-120"/>
              </a:rPr>
              <a:t>四</a:t>
            </a:r>
            <a:r>
              <a:rPr lang="zh-TW" altLang="en-US" sz="4400" b="1" dirty="0" smtClean="0">
                <a:solidFill>
                  <a:srgbClr val="401D00"/>
                </a:solidFill>
                <a:latin typeface="微軟正黑體" panose="020B0604030504040204" pitchFamily="34" charset="-120"/>
                <a:ea typeface="微軟正黑體" panose="020B0604030504040204" pitchFamily="34" charset="-120"/>
              </a:rPr>
              <a:t>、採購驗收及財產管理</a:t>
            </a:r>
            <a:r>
              <a:rPr lang="en-US" altLang="zh-TW" sz="4400" b="1" dirty="0" smtClean="0">
                <a:solidFill>
                  <a:srgbClr val="401D00"/>
                </a:solidFill>
                <a:latin typeface="微軟正黑體" panose="020B0604030504040204" pitchFamily="34" charset="-120"/>
                <a:ea typeface="微軟正黑體" panose="020B0604030504040204" pitchFamily="34" charset="-120"/>
              </a:rPr>
              <a:t/>
            </a:r>
            <a:br>
              <a:rPr lang="en-US" altLang="zh-TW" sz="4400" b="1" dirty="0" smtClean="0">
                <a:solidFill>
                  <a:srgbClr val="401D00"/>
                </a:solidFill>
                <a:latin typeface="微軟正黑體" panose="020B0604030504040204" pitchFamily="34" charset="-120"/>
                <a:ea typeface="微軟正黑體" panose="020B0604030504040204" pitchFamily="34" charset="-120"/>
              </a:rPr>
            </a:br>
            <a:r>
              <a:rPr lang="zh-TW" altLang="en-US" sz="4400" dirty="0">
                <a:solidFill>
                  <a:srgbClr val="401D00"/>
                </a:solidFill>
                <a:latin typeface="微軟正黑體" panose="020B0604030504040204" pitchFamily="34" charset="-120"/>
                <a:ea typeface="微軟正黑體" panose="020B0604030504040204" pitchFamily="34" charset="-120"/>
              </a:rPr>
              <a:t> </a:t>
            </a:r>
            <a:r>
              <a:rPr lang="zh-TW" altLang="en-US" sz="4400" dirty="0" smtClean="0">
                <a:solidFill>
                  <a:srgbClr val="401D00"/>
                </a:solidFill>
                <a:latin typeface="微軟正黑體" panose="020B0604030504040204" pitchFamily="34" charset="-120"/>
                <a:ea typeface="微軟正黑體" panose="020B0604030504040204" pitchFamily="34" charset="-120"/>
              </a:rPr>
              <a:t>       </a:t>
            </a:r>
            <a:r>
              <a:rPr lang="en-US" altLang="zh-TW" sz="4400" dirty="0" smtClean="0">
                <a:solidFill>
                  <a:srgbClr val="401D00"/>
                </a:solidFill>
                <a:latin typeface="微軟正黑體" panose="020B0604030504040204" pitchFamily="34" charset="-120"/>
                <a:ea typeface="微軟正黑體" panose="020B0604030504040204" pitchFamily="34" charset="-120"/>
              </a:rPr>
              <a:t>ERP</a:t>
            </a:r>
            <a:r>
              <a:rPr lang="zh-TW" altLang="en-US" sz="4400" b="1" dirty="0" smtClean="0">
                <a:solidFill>
                  <a:srgbClr val="401D00"/>
                </a:solidFill>
                <a:latin typeface="微軟正黑體" panose="020B0604030504040204" pitchFamily="34" charset="-120"/>
                <a:ea typeface="微軟正黑體" panose="020B0604030504040204" pitchFamily="34" charset="-120"/>
              </a:rPr>
              <a:t>系統</a:t>
            </a:r>
            <a:r>
              <a:rPr lang="zh-TW" altLang="en-US" sz="4400" b="1" dirty="0">
                <a:solidFill>
                  <a:srgbClr val="401D00"/>
                </a:solidFill>
                <a:latin typeface="微軟正黑體" panose="020B0604030504040204" pitchFamily="34" charset="-120"/>
                <a:ea typeface="微軟正黑體" panose="020B0604030504040204" pitchFamily="34" charset="-120"/>
              </a:rPr>
              <a:t>操作說明</a:t>
            </a:r>
          </a:p>
        </p:txBody>
      </p:sp>
      <p:sp>
        <p:nvSpPr>
          <p:cNvPr id="3" name="文字版面配置區 2"/>
          <p:cNvSpPr>
            <a:spLocks noGrp="1"/>
          </p:cNvSpPr>
          <p:nvPr>
            <p:ph type="body" idx="1"/>
          </p:nvPr>
        </p:nvSpPr>
        <p:spPr>
          <a:xfrm>
            <a:off x="251520" y="5252030"/>
            <a:ext cx="7772400" cy="1500187"/>
          </a:xfrm>
        </p:spPr>
        <p:txBody>
          <a:bodyPr/>
          <a:lstStyle/>
          <a:p>
            <a:endParaRPr lang="zh-TW" altLang="en-US" dirty="0"/>
          </a:p>
        </p:txBody>
      </p:sp>
      <p:sp>
        <p:nvSpPr>
          <p:cNvPr id="4" name="投影片編號版面配置區 3"/>
          <p:cNvSpPr>
            <a:spLocks noGrp="1"/>
          </p:cNvSpPr>
          <p:nvPr>
            <p:ph type="sldNum" sz="quarter" idx="12"/>
          </p:nvPr>
        </p:nvSpPr>
        <p:spPr/>
        <p:txBody>
          <a:bodyPr/>
          <a:lstStyle/>
          <a:p>
            <a:fld id="{7A643748-EA64-4C66-B8B9-205DE386B7BC}" type="slidenum">
              <a:rPr lang="zh-TW" altLang="en-US" smtClean="0"/>
              <a:t>27</a:t>
            </a:fld>
            <a:endParaRPr lang="zh-TW" altLang="en-US"/>
          </a:p>
        </p:txBody>
      </p:sp>
    </p:spTree>
    <p:extLst>
      <p:ext uri="{BB962C8B-B14F-4D97-AF65-F5344CB8AC3E}">
        <p14:creationId xmlns:p14="http://schemas.microsoft.com/office/powerpoint/2010/main" val="406276251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6"/>
          <p:cNvSpPr>
            <a:spLocks noGrp="1"/>
          </p:cNvSpPr>
          <p:nvPr>
            <p:ph idx="4294967295"/>
          </p:nvPr>
        </p:nvSpPr>
        <p:spPr>
          <a:xfrm>
            <a:off x="1" y="2133600"/>
            <a:ext cx="9144000" cy="3024188"/>
          </a:xfrm>
        </p:spPr>
        <p:txBody>
          <a:bodyPr/>
          <a:lstStyle/>
          <a:p>
            <a:pPr marL="0" indent="0" algn="ctr">
              <a:buNone/>
            </a:pPr>
            <a:r>
              <a:rPr lang="zh-TW" altLang="en-US" sz="6000" dirty="0">
                <a:latin typeface="微軟正黑體" panose="020B0604030504040204" pitchFamily="34" charset="-120"/>
                <a:ea typeface="微軟正黑體" panose="020B0604030504040204" pitchFamily="34" charset="-120"/>
              </a:rPr>
              <a:t> </a:t>
            </a:r>
            <a:endParaRPr lang="en-US" altLang="zh-TW" sz="6000" dirty="0">
              <a:latin typeface="微軟正黑體" panose="020B0604030504040204" pitchFamily="34" charset="-120"/>
              <a:ea typeface="微軟正黑體" panose="020B0604030504040204" pitchFamily="34" charset="-120"/>
            </a:endParaRPr>
          </a:p>
          <a:p>
            <a:pPr marL="0" indent="0" algn="ctr">
              <a:buNone/>
            </a:pPr>
            <a:r>
              <a:rPr lang="zh-TW" altLang="en-US" sz="4400" b="1" dirty="0">
                <a:solidFill>
                  <a:schemeClr val="accent2">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（一） 採購驗收作業</a:t>
            </a:r>
          </a:p>
        </p:txBody>
      </p:sp>
    </p:spTree>
    <p:extLst>
      <p:ext uri="{BB962C8B-B14F-4D97-AF65-F5344CB8AC3E}">
        <p14:creationId xmlns:p14="http://schemas.microsoft.com/office/powerpoint/2010/main" val="3434129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323528" y="439660"/>
            <a:ext cx="7324725" cy="676275"/>
          </a:xfrm>
          <a:prstGeom prst="rect">
            <a:avLst/>
          </a:prstGeom>
        </p:spPr>
        <p:txBody>
          <a:bodyPr/>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ea typeface="標楷體" pitchFamily="65" charset="-120"/>
              </a:defRPr>
            </a:lvl2pPr>
            <a:lvl3pPr algn="l" rtl="0" eaLnBrk="0" fontAlgn="base" hangingPunct="0">
              <a:spcBef>
                <a:spcPct val="0"/>
              </a:spcBef>
              <a:spcAft>
                <a:spcPct val="0"/>
              </a:spcAft>
              <a:defRPr sz="4000" b="1">
                <a:solidFill>
                  <a:schemeClr val="tx2"/>
                </a:solidFill>
                <a:latin typeface="Arial" charset="0"/>
                <a:ea typeface="標楷體" pitchFamily="65" charset="-120"/>
              </a:defRPr>
            </a:lvl3pPr>
            <a:lvl4pPr algn="l" rtl="0" eaLnBrk="0" fontAlgn="base" hangingPunct="0">
              <a:spcBef>
                <a:spcPct val="0"/>
              </a:spcBef>
              <a:spcAft>
                <a:spcPct val="0"/>
              </a:spcAft>
              <a:defRPr sz="4000" b="1">
                <a:solidFill>
                  <a:schemeClr val="tx2"/>
                </a:solidFill>
                <a:latin typeface="Arial" charset="0"/>
                <a:ea typeface="標楷體" pitchFamily="65" charset="-120"/>
              </a:defRPr>
            </a:lvl4pPr>
            <a:lvl5pPr algn="l" rtl="0" eaLnBrk="0" fontAlgn="base" hangingPunct="0">
              <a:spcBef>
                <a:spcPct val="0"/>
              </a:spcBef>
              <a:spcAft>
                <a:spcPct val="0"/>
              </a:spcAft>
              <a:defRPr sz="4000" b="1">
                <a:solidFill>
                  <a:schemeClr val="tx2"/>
                </a:solidFill>
                <a:latin typeface="Arial" charset="0"/>
                <a:ea typeface="標楷體" pitchFamily="65" charset="-120"/>
              </a:defRPr>
            </a:lvl5pPr>
            <a:lvl6pPr marL="457200" algn="l" rtl="0" fontAlgn="base">
              <a:spcBef>
                <a:spcPct val="0"/>
              </a:spcBef>
              <a:spcAft>
                <a:spcPct val="0"/>
              </a:spcAft>
              <a:defRPr sz="4000" b="1">
                <a:solidFill>
                  <a:schemeClr val="tx2"/>
                </a:solidFill>
                <a:latin typeface="Arial" charset="0"/>
                <a:ea typeface="標楷體" pitchFamily="65" charset="-120"/>
              </a:defRPr>
            </a:lvl6pPr>
            <a:lvl7pPr marL="914400" algn="l" rtl="0" fontAlgn="base">
              <a:spcBef>
                <a:spcPct val="0"/>
              </a:spcBef>
              <a:spcAft>
                <a:spcPct val="0"/>
              </a:spcAft>
              <a:defRPr sz="4000" b="1">
                <a:solidFill>
                  <a:schemeClr val="tx2"/>
                </a:solidFill>
                <a:latin typeface="Arial" charset="0"/>
                <a:ea typeface="標楷體" pitchFamily="65" charset="-120"/>
              </a:defRPr>
            </a:lvl7pPr>
            <a:lvl8pPr marL="1371600" algn="l" rtl="0" fontAlgn="base">
              <a:spcBef>
                <a:spcPct val="0"/>
              </a:spcBef>
              <a:spcAft>
                <a:spcPct val="0"/>
              </a:spcAft>
              <a:defRPr sz="4000" b="1">
                <a:solidFill>
                  <a:schemeClr val="tx2"/>
                </a:solidFill>
                <a:latin typeface="Arial" charset="0"/>
                <a:ea typeface="標楷體" pitchFamily="65" charset="-120"/>
              </a:defRPr>
            </a:lvl8pPr>
            <a:lvl9pPr marL="1828800" algn="l" rtl="0" fontAlgn="base">
              <a:spcBef>
                <a:spcPct val="0"/>
              </a:spcBef>
              <a:spcAft>
                <a:spcPct val="0"/>
              </a:spcAft>
              <a:defRPr sz="4000" b="1">
                <a:solidFill>
                  <a:schemeClr val="tx2"/>
                </a:solidFill>
                <a:latin typeface="Arial" charset="0"/>
                <a:ea typeface="標楷體" pitchFamily="65" charset="-120"/>
              </a:defRPr>
            </a:lvl9pPr>
          </a:lstStyle>
          <a:p>
            <a:pPr eaLnBrk="1" hangingPunct="1">
              <a:defRPr/>
            </a:pPr>
            <a:r>
              <a:rPr lang="zh-TW" altLang="en-US" kern="0" dirty="0">
                <a:solidFill>
                  <a:srgbClr val="401D00"/>
                </a:solidFill>
                <a:latin typeface="微軟正黑體" panose="020B0604030504040204" pitchFamily="34" charset="-120"/>
                <a:ea typeface="微軟正黑體" panose="020B0604030504040204" pitchFamily="34" charset="-120"/>
              </a:rPr>
              <a:t>北醫首頁</a:t>
            </a:r>
          </a:p>
        </p:txBody>
      </p:sp>
      <p:sp>
        <p:nvSpPr>
          <p:cNvPr id="23554" name="Text Box 9"/>
          <p:cNvSpPr txBox="1">
            <a:spLocks noChangeArrowheads="1"/>
          </p:cNvSpPr>
          <p:nvPr/>
        </p:nvSpPr>
        <p:spPr bwMode="auto">
          <a:xfrm>
            <a:off x="6045200" y="1341438"/>
            <a:ext cx="2990850" cy="2492990"/>
          </a:xfrm>
          <a:prstGeom prst="rect">
            <a:avLst/>
          </a:prstGeom>
          <a:noFill/>
          <a:ln w="12700" cap="sq">
            <a:noFill/>
            <a:miter lim="800000"/>
            <a:headEnd type="none" w="sm" len="sm"/>
            <a:tailEnd type="none" w="sm" len="sm"/>
          </a:ln>
        </p:spPr>
        <p:txBody>
          <a:bodyPr>
            <a:spAutoFit/>
          </a:bodyPr>
          <a:lstStyle/>
          <a:p>
            <a:pPr fontAlgn="base">
              <a:spcBef>
                <a:spcPct val="50000"/>
              </a:spcBef>
              <a:spcAft>
                <a:spcPct val="0"/>
              </a:spcAft>
            </a:pPr>
            <a:r>
              <a:rPr lang="zh-TW" altLang="en-US" sz="2400" b="1" dirty="0">
                <a:latin typeface="微軟正黑體" panose="020B0604030504040204" pitchFamily="34" charset="-120"/>
                <a:ea typeface="微軟正黑體" panose="020B0604030504040204" pitchFamily="34" charset="-120"/>
              </a:rPr>
              <a:t>首頁</a:t>
            </a:r>
            <a:endParaRPr lang="en-US" altLang="zh-TW" sz="2400" b="1" dirty="0">
              <a:latin typeface="微軟正黑體" panose="020B0604030504040204" pitchFamily="34" charset="-120"/>
              <a:ea typeface="微軟正黑體" panose="020B0604030504040204" pitchFamily="34" charset="-120"/>
            </a:endParaRPr>
          </a:p>
          <a:p>
            <a:pPr fontAlgn="base">
              <a:spcBef>
                <a:spcPct val="50000"/>
              </a:spcBef>
              <a:spcAft>
                <a:spcPct val="0"/>
              </a:spcAft>
            </a:pPr>
            <a:r>
              <a:rPr lang="zh-TW" altLang="en-US" sz="2400" b="1" dirty="0">
                <a:latin typeface="微軟正黑體" panose="020B0604030504040204" pitchFamily="34" charset="-120"/>
                <a:ea typeface="微軟正黑體" panose="020B0604030504040204" pitchFamily="34" charset="-120"/>
              </a:rPr>
              <a:t>→</a:t>
            </a:r>
            <a:r>
              <a:rPr lang="zh-TW" altLang="en-US" sz="2400" b="1" dirty="0">
                <a:solidFill>
                  <a:srgbClr val="FF0000"/>
                </a:solidFill>
                <a:latin typeface="微軟正黑體" panose="020B0604030504040204" pitchFamily="34" charset="-120"/>
                <a:ea typeface="微軟正黑體" panose="020B0604030504040204" pitchFamily="34" charset="-120"/>
              </a:rPr>
              <a:t>教職員</a:t>
            </a:r>
            <a:endParaRPr lang="en-US" altLang="zh-TW" sz="2400" b="1" dirty="0">
              <a:solidFill>
                <a:srgbClr val="FF0000"/>
              </a:solidFill>
              <a:latin typeface="微軟正黑體" panose="020B0604030504040204" pitchFamily="34" charset="-120"/>
              <a:ea typeface="微軟正黑體" panose="020B0604030504040204" pitchFamily="34" charset="-120"/>
            </a:endParaRPr>
          </a:p>
          <a:p>
            <a:pPr fontAlgn="base">
              <a:spcBef>
                <a:spcPct val="50000"/>
              </a:spcBef>
              <a:spcAft>
                <a:spcPct val="0"/>
              </a:spcAft>
            </a:pPr>
            <a:r>
              <a:rPr lang="zh-TW" altLang="en-US" sz="2400" b="1" dirty="0">
                <a:latin typeface="微軟正黑體" panose="020B0604030504040204" pitchFamily="34" charset="-120"/>
                <a:ea typeface="微軟正黑體" panose="020B0604030504040204" pitchFamily="34" charset="-120"/>
              </a:rPr>
              <a:t>→</a:t>
            </a:r>
            <a:r>
              <a:rPr lang="zh-TW" altLang="en-US" sz="2400" b="1" dirty="0">
                <a:solidFill>
                  <a:srgbClr val="FF0000"/>
                </a:solidFill>
                <a:latin typeface="微軟正黑體" panose="020B0604030504040204" pitchFamily="34" charset="-120"/>
                <a:ea typeface="微軟正黑體" panose="020B0604030504040204" pitchFamily="34" charset="-120"/>
              </a:rPr>
              <a:t>財務總務人事研管作業系統</a:t>
            </a:r>
            <a:endParaRPr lang="en-US" altLang="zh-TW" sz="2400" b="1" dirty="0">
              <a:solidFill>
                <a:srgbClr val="FF0000"/>
              </a:solidFill>
              <a:latin typeface="微軟正黑體" panose="020B0604030504040204" pitchFamily="34" charset="-120"/>
              <a:ea typeface="微軟正黑體" panose="020B0604030504040204" pitchFamily="34" charset="-120"/>
            </a:endParaRPr>
          </a:p>
          <a:p>
            <a:pPr fontAlgn="base">
              <a:spcBef>
                <a:spcPct val="50000"/>
              </a:spcBef>
              <a:spcAft>
                <a:spcPct val="0"/>
              </a:spcAft>
            </a:pPr>
            <a:r>
              <a:rPr lang="zh-TW" altLang="en-US" sz="2400" b="1" dirty="0">
                <a:latin typeface="微軟正黑體" panose="020B0604030504040204" pitchFamily="34" charset="-120"/>
                <a:ea typeface="微軟正黑體" panose="020B0604030504040204" pitchFamily="34" charset="-120"/>
              </a:rPr>
              <a:t>→</a:t>
            </a:r>
            <a:r>
              <a:rPr lang="en-US" altLang="zh-TW" sz="2400" b="1" dirty="0">
                <a:latin typeface="微軟正黑體" panose="020B0604030504040204" pitchFamily="34" charset="-120"/>
                <a:ea typeface="微軟正黑體" panose="020B0604030504040204" pitchFamily="34" charset="-120"/>
              </a:rPr>
              <a:t>ERP</a:t>
            </a:r>
            <a:r>
              <a:rPr lang="zh-TW" altLang="en-US" sz="2400" b="1" dirty="0">
                <a:latin typeface="微軟正黑體" panose="020B0604030504040204" pitchFamily="34" charset="-120"/>
                <a:ea typeface="微軟正黑體" panose="020B0604030504040204" pitchFamily="34" charset="-120"/>
              </a:rPr>
              <a:t>登入畫面</a:t>
            </a:r>
          </a:p>
        </p:txBody>
      </p:sp>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7" y="1207406"/>
            <a:ext cx="5721673" cy="2941674"/>
          </a:xfrm>
          <a:prstGeom prst="rect">
            <a:avLst/>
          </a:prstGeom>
        </p:spPr>
      </p:pic>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7" y="2924944"/>
            <a:ext cx="5721673" cy="2232248"/>
          </a:xfrm>
          <a:prstGeom prst="rect">
            <a:avLst/>
          </a:prstGeom>
        </p:spPr>
      </p:pic>
      <p:sp>
        <p:nvSpPr>
          <p:cNvPr id="23" name="矩形 22"/>
          <p:cNvSpPr/>
          <p:nvPr/>
        </p:nvSpPr>
        <p:spPr>
          <a:xfrm>
            <a:off x="4079131" y="1790131"/>
            <a:ext cx="288032" cy="270718"/>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1</a:t>
            </a:r>
            <a:endParaRPr lang="zh-TW" altLang="en-US" dirty="0">
              <a:solidFill>
                <a:schemeClr val="tx1"/>
              </a:solidFill>
            </a:endParaRPr>
          </a:p>
        </p:txBody>
      </p:sp>
      <p:sp>
        <p:nvSpPr>
          <p:cNvPr id="26" name="矩形 25"/>
          <p:cNvSpPr/>
          <p:nvPr/>
        </p:nvSpPr>
        <p:spPr>
          <a:xfrm>
            <a:off x="4265478" y="4468020"/>
            <a:ext cx="1386641" cy="22721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 name="圖片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7" y="4917821"/>
            <a:ext cx="5857342" cy="1899350"/>
          </a:xfrm>
          <a:prstGeom prst="rect">
            <a:avLst/>
          </a:prstGeom>
        </p:spPr>
      </p:pic>
      <p:sp>
        <p:nvSpPr>
          <p:cNvPr id="3" name="矩形 2"/>
          <p:cNvSpPr/>
          <p:nvPr/>
        </p:nvSpPr>
        <p:spPr>
          <a:xfrm>
            <a:off x="4367163" y="2060849"/>
            <a:ext cx="348853" cy="26077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23"/>
          <p:cNvSpPr/>
          <p:nvPr/>
        </p:nvSpPr>
        <p:spPr>
          <a:xfrm>
            <a:off x="3977446" y="4190222"/>
            <a:ext cx="288032" cy="270718"/>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a:t>
            </a:r>
            <a:endParaRPr lang="zh-TW" altLang="en-US" dirty="0">
              <a:solidFill>
                <a:schemeClr val="tx1"/>
              </a:solidFill>
            </a:endParaRPr>
          </a:p>
        </p:txBody>
      </p:sp>
      <p:sp>
        <p:nvSpPr>
          <p:cNvPr id="25" name="矩形 24"/>
          <p:cNvSpPr/>
          <p:nvPr/>
        </p:nvSpPr>
        <p:spPr>
          <a:xfrm>
            <a:off x="323526" y="5924498"/>
            <a:ext cx="288032" cy="270718"/>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3</a:t>
            </a:r>
            <a:endParaRPr lang="zh-TW" altLang="en-US" dirty="0">
              <a:solidFill>
                <a:schemeClr val="tx1"/>
              </a:solidFill>
            </a:endParaRPr>
          </a:p>
        </p:txBody>
      </p:sp>
      <p:sp>
        <p:nvSpPr>
          <p:cNvPr id="5" name="投影片編號版面配置區 4"/>
          <p:cNvSpPr>
            <a:spLocks noGrp="1"/>
          </p:cNvSpPr>
          <p:nvPr>
            <p:ph type="sldNum" sz="quarter" idx="12"/>
          </p:nvPr>
        </p:nvSpPr>
        <p:spPr/>
        <p:txBody>
          <a:bodyPr/>
          <a:lstStyle/>
          <a:p>
            <a:fld id="{7A643748-EA64-4C66-B8B9-205DE386B7BC}" type="slidenum">
              <a:rPr lang="zh-TW" altLang="en-US" smtClean="0"/>
              <a:t>29</a:t>
            </a:fld>
            <a:endParaRPr lang="zh-TW" altLang="en-US"/>
          </a:p>
        </p:txBody>
      </p:sp>
    </p:spTree>
    <p:extLst>
      <p:ext uri="{BB962C8B-B14F-4D97-AF65-F5344CB8AC3E}">
        <p14:creationId xmlns:p14="http://schemas.microsoft.com/office/powerpoint/2010/main" val="372308953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512" y="3501008"/>
            <a:ext cx="7772400" cy="1362075"/>
          </a:xfrm>
        </p:spPr>
        <p:txBody>
          <a:bodyPr/>
          <a:lstStyle/>
          <a:p>
            <a:pPr algn="ctr"/>
            <a:r>
              <a:rPr lang="zh-TW" altLang="en-US" sz="4400" b="1" dirty="0">
                <a:solidFill>
                  <a:srgbClr val="401D00"/>
                </a:solidFill>
                <a:latin typeface="微軟正黑體" panose="020B0604030504040204" pitchFamily="34" charset="-120"/>
                <a:ea typeface="微軟正黑體" panose="020B0604030504040204" pitchFamily="34" charset="-120"/>
              </a:rPr>
              <a:t>一、驗收相關作業</a:t>
            </a:r>
          </a:p>
        </p:txBody>
      </p:sp>
      <p:sp>
        <p:nvSpPr>
          <p:cNvPr id="5" name="文字版面配置區 4"/>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A643748-EA64-4C66-B8B9-205DE386B7BC}" type="slidenum">
              <a:rPr lang="zh-TW" altLang="en-US" smtClean="0"/>
              <a:t>3</a:t>
            </a:fld>
            <a:endParaRPr lang="zh-TW" altLang="en-US"/>
          </a:p>
        </p:txBody>
      </p:sp>
    </p:spTree>
    <p:extLst>
      <p:ext uri="{BB962C8B-B14F-4D97-AF65-F5344CB8AC3E}">
        <p14:creationId xmlns:p14="http://schemas.microsoft.com/office/powerpoint/2010/main" val="406419488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06" y="-41945"/>
            <a:ext cx="9171711" cy="6804284"/>
          </a:xfrm>
          <a:prstGeom prst="rect">
            <a:avLst/>
          </a:prstGeom>
        </p:spPr>
      </p:pic>
      <p:sp>
        <p:nvSpPr>
          <p:cNvPr id="4" name="矩形 3"/>
          <p:cNvSpPr/>
          <p:nvPr/>
        </p:nvSpPr>
        <p:spPr>
          <a:xfrm>
            <a:off x="8316416" y="274638"/>
            <a:ext cx="720080" cy="7780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投影片編號版面配置區 5"/>
          <p:cNvSpPr>
            <a:spLocks noGrp="1"/>
          </p:cNvSpPr>
          <p:nvPr>
            <p:ph type="sldNum" sz="quarter" idx="12"/>
          </p:nvPr>
        </p:nvSpPr>
        <p:spPr/>
        <p:txBody>
          <a:bodyPr/>
          <a:lstStyle/>
          <a:p>
            <a:fld id="{7A643748-EA64-4C66-B8B9-205DE386B7BC}" type="slidenum">
              <a:rPr lang="zh-TW" altLang="en-US" smtClean="0"/>
              <a:t>30</a:t>
            </a:fld>
            <a:endParaRPr lang="zh-TW" altLang="en-US"/>
          </a:p>
        </p:txBody>
      </p:sp>
    </p:spTree>
    <p:extLst>
      <p:ext uri="{BB962C8B-B14F-4D97-AF65-F5344CB8AC3E}">
        <p14:creationId xmlns:p14="http://schemas.microsoft.com/office/powerpoint/2010/main" val="205893827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sz="4000" b="1" dirty="0">
                <a:solidFill>
                  <a:srgbClr val="401D00"/>
                </a:solidFill>
                <a:latin typeface="微軟正黑體" panose="020B0604030504040204" pitchFamily="34" charset="-120"/>
                <a:ea typeface="微軟正黑體" panose="020B0604030504040204" pitchFamily="34" charset="-120"/>
              </a:rPr>
              <a:t>自行採購</a:t>
            </a:r>
            <a:r>
              <a:rPr lang="en-US" altLang="zh-TW" sz="4000" b="1" dirty="0">
                <a:solidFill>
                  <a:srgbClr val="401D00"/>
                </a:solidFill>
                <a:latin typeface="微軟正黑體" panose="020B0604030504040204" pitchFamily="34" charset="-120"/>
                <a:ea typeface="微軟正黑體" panose="020B0604030504040204" pitchFamily="34" charset="-120"/>
              </a:rPr>
              <a:t>-</a:t>
            </a:r>
            <a:r>
              <a:rPr lang="zh-TW" altLang="en-US" sz="4000" b="1" dirty="0">
                <a:solidFill>
                  <a:srgbClr val="401D00"/>
                </a:solidFill>
                <a:latin typeface="微軟正黑體" panose="020B0604030504040204" pitchFamily="34" charset="-120"/>
                <a:ea typeface="微軟正黑體" panose="020B0604030504040204" pitchFamily="34" charset="-120"/>
              </a:rPr>
              <a:t>申請作業</a:t>
            </a: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572" y="1292134"/>
            <a:ext cx="8720061" cy="2808312"/>
          </a:xfrm>
          <a:prstGeom prst="rect">
            <a:avLst/>
          </a:prstGeom>
        </p:spPr>
      </p:pic>
      <p:pic>
        <p:nvPicPr>
          <p:cNvPr id="4" name="圖片 3"/>
          <p:cNvPicPr>
            <a:picLocks noChangeAspect="1"/>
          </p:cNvPicPr>
          <p:nvPr/>
        </p:nvPicPr>
        <p:blipFill rotWithShape="1">
          <a:blip r:embed="rId3">
            <a:extLst>
              <a:ext uri="{28A0092B-C50C-407E-A947-70E740481C1C}">
                <a14:useLocalDpi xmlns:a14="http://schemas.microsoft.com/office/drawing/2010/main" val="0"/>
              </a:ext>
            </a:extLst>
          </a:blip>
          <a:srcRect l="1499" t="1685" r="-1499" b="43266"/>
          <a:stretch/>
        </p:blipFill>
        <p:spPr>
          <a:xfrm>
            <a:off x="1870368" y="4221088"/>
            <a:ext cx="5767408" cy="2448272"/>
          </a:xfrm>
          <a:prstGeom prst="ellipse">
            <a:avLst/>
          </a:prstGeom>
          <a:ln w="28575"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文字方塊 5"/>
          <p:cNvSpPr txBox="1"/>
          <p:nvPr/>
        </p:nvSpPr>
        <p:spPr>
          <a:xfrm>
            <a:off x="75632" y="1722294"/>
            <a:ext cx="397881"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zh-TW" altLang="en-US" sz="1600" dirty="0">
                <a:solidFill>
                  <a:srgbClr val="6E4900">
                    <a:lumMod val="50000"/>
                  </a:srgbClr>
                </a:solidFill>
                <a:ea typeface="MS PGothic" pitchFamily="34" charset="-128"/>
              </a:rPr>
              <a:t> </a:t>
            </a:r>
            <a:r>
              <a:rPr lang="en-US" altLang="zh-TW" sz="1600" dirty="0">
                <a:solidFill>
                  <a:srgbClr val="6E4900">
                    <a:lumMod val="50000"/>
                  </a:srgbClr>
                </a:solidFill>
                <a:ea typeface="MS PGothic" pitchFamily="34" charset="-128"/>
              </a:rPr>
              <a:t>1</a:t>
            </a:r>
            <a:endParaRPr lang="zh-TW" altLang="en-US" sz="1600" dirty="0">
              <a:solidFill>
                <a:srgbClr val="6E4900">
                  <a:lumMod val="50000"/>
                </a:srgbClr>
              </a:solidFill>
              <a:ea typeface="MS PGothic" pitchFamily="34" charset="-128"/>
            </a:endParaRPr>
          </a:p>
        </p:txBody>
      </p:sp>
      <p:sp>
        <p:nvSpPr>
          <p:cNvPr id="7" name="矩形 6"/>
          <p:cNvSpPr/>
          <p:nvPr/>
        </p:nvSpPr>
        <p:spPr>
          <a:xfrm flipV="1">
            <a:off x="442392" y="2060848"/>
            <a:ext cx="586408" cy="26654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a:solidFill>
                  <a:srgbClr val="FF0000"/>
                </a:solidFill>
              </a:ln>
            </a:endParaRPr>
          </a:p>
        </p:txBody>
      </p:sp>
      <p:sp>
        <p:nvSpPr>
          <p:cNvPr id="8" name="文字方塊 7"/>
          <p:cNvSpPr txBox="1"/>
          <p:nvPr/>
        </p:nvSpPr>
        <p:spPr>
          <a:xfrm>
            <a:off x="2123728" y="2158117"/>
            <a:ext cx="397881"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zh-TW" altLang="en-US" sz="1600" dirty="0">
                <a:solidFill>
                  <a:srgbClr val="6E4900">
                    <a:lumMod val="50000"/>
                  </a:srgbClr>
                </a:solidFill>
                <a:ea typeface="MS PGothic" pitchFamily="34" charset="-128"/>
              </a:rPr>
              <a:t> </a:t>
            </a:r>
            <a:r>
              <a:rPr lang="en-US" altLang="zh-TW" sz="1600" dirty="0">
                <a:solidFill>
                  <a:srgbClr val="6E4900">
                    <a:lumMod val="50000"/>
                  </a:srgbClr>
                </a:solidFill>
                <a:ea typeface="MS PGothic" pitchFamily="34" charset="-128"/>
              </a:rPr>
              <a:t>2</a:t>
            </a:r>
            <a:endParaRPr lang="zh-TW" altLang="en-US" sz="1600" dirty="0">
              <a:solidFill>
                <a:srgbClr val="6E4900">
                  <a:lumMod val="50000"/>
                </a:srgbClr>
              </a:solidFill>
              <a:ea typeface="MS PGothic" pitchFamily="34" charset="-128"/>
            </a:endParaRPr>
          </a:p>
        </p:txBody>
      </p:sp>
      <p:sp>
        <p:nvSpPr>
          <p:cNvPr id="9" name="矩形 8"/>
          <p:cNvSpPr/>
          <p:nvPr/>
        </p:nvSpPr>
        <p:spPr>
          <a:xfrm flipV="1">
            <a:off x="2140423" y="2491714"/>
            <a:ext cx="5227299" cy="30011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a:solidFill>
                  <a:srgbClr val="FF0000"/>
                </a:solidFill>
              </a:ln>
            </a:endParaRPr>
          </a:p>
        </p:txBody>
      </p:sp>
      <p:sp>
        <p:nvSpPr>
          <p:cNvPr id="10" name="文字方塊 9"/>
          <p:cNvSpPr txBox="1"/>
          <p:nvPr/>
        </p:nvSpPr>
        <p:spPr>
          <a:xfrm>
            <a:off x="2007951" y="3447401"/>
            <a:ext cx="397881"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zh-TW" altLang="en-US" sz="1600" dirty="0">
                <a:solidFill>
                  <a:srgbClr val="6E4900">
                    <a:lumMod val="50000"/>
                  </a:srgbClr>
                </a:solidFill>
                <a:ea typeface="MS PGothic" pitchFamily="34" charset="-128"/>
              </a:rPr>
              <a:t> </a:t>
            </a:r>
            <a:r>
              <a:rPr lang="en-US" altLang="zh-TW" sz="1600" dirty="0">
                <a:solidFill>
                  <a:srgbClr val="6E4900">
                    <a:lumMod val="50000"/>
                  </a:srgbClr>
                </a:solidFill>
                <a:ea typeface="MS PGothic" pitchFamily="34" charset="-128"/>
              </a:rPr>
              <a:t>3</a:t>
            </a:r>
            <a:endParaRPr lang="zh-TW" altLang="en-US" sz="1600" dirty="0">
              <a:solidFill>
                <a:srgbClr val="6E4900">
                  <a:lumMod val="50000"/>
                </a:srgbClr>
              </a:solidFill>
              <a:ea typeface="MS PGothic" pitchFamily="34" charset="-128"/>
            </a:endParaRPr>
          </a:p>
        </p:txBody>
      </p:sp>
      <p:sp>
        <p:nvSpPr>
          <p:cNvPr id="11" name="矩形 10"/>
          <p:cNvSpPr/>
          <p:nvPr/>
        </p:nvSpPr>
        <p:spPr>
          <a:xfrm flipV="1">
            <a:off x="2411760" y="3713257"/>
            <a:ext cx="288032" cy="26654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a:solidFill>
                  <a:srgbClr val="FF0000"/>
                </a:solidFill>
              </a:ln>
            </a:endParaRPr>
          </a:p>
        </p:txBody>
      </p:sp>
      <p:sp>
        <p:nvSpPr>
          <p:cNvPr id="12" name="文字方塊 11"/>
          <p:cNvSpPr txBox="1"/>
          <p:nvPr/>
        </p:nvSpPr>
        <p:spPr>
          <a:xfrm>
            <a:off x="3851920" y="4835968"/>
            <a:ext cx="397881"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4</a:t>
            </a:r>
            <a:endParaRPr lang="zh-TW" altLang="en-US" sz="1600" dirty="0">
              <a:solidFill>
                <a:srgbClr val="6E4900">
                  <a:lumMod val="50000"/>
                </a:srgbClr>
              </a:solidFill>
              <a:ea typeface="MS PGothic" pitchFamily="34" charset="-128"/>
            </a:endParaRPr>
          </a:p>
        </p:txBody>
      </p:sp>
      <p:sp>
        <p:nvSpPr>
          <p:cNvPr id="13" name="投影片編號版面配置區 12"/>
          <p:cNvSpPr>
            <a:spLocks noGrp="1"/>
          </p:cNvSpPr>
          <p:nvPr>
            <p:ph type="sldNum" sz="quarter" idx="12"/>
          </p:nvPr>
        </p:nvSpPr>
        <p:spPr/>
        <p:txBody>
          <a:bodyPr/>
          <a:lstStyle/>
          <a:p>
            <a:fld id="{7A643748-EA64-4C66-B8B9-205DE386B7BC}" type="slidenum">
              <a:rPr lang="zh-TW" altLang="en-US" smtClean="0"/>
              <a:t>31</a:t>
            </a:fld>
            <a:endParaRPr lang="zh-TW" altLang="en-US"/>
          </a:p>
        </p:txBody>
      </p:sp>
    </p:spTree>
    <p:extLst>
      <p:ext uri="{BB962C8B-B14F-4D97-AF65-F5344CB8AC3E}">
        <p14:creationId xmlns:p14="http://schemas.microsoft.com/office/powerpoint/2010/main" val="192038013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sz="4000" b="1" dirty="0">
                <a:solidFill>
                  <a:srgbClr val="401D00"/>
                </a:solidFill>
                <a:latin typeface="微軟正黑體" panose="020B0604030504040204" pitchFamily="34" charset="-120"/>
                <a:ea typeface="微軟正黑體" panose="020B0604030504040204" pitchFamily="34" charset="-120"/>
              </a:rPr>
              <a:t>自行採購</a:t>
            </a:r>
            <a:r>
              <a:rPr lang="en-US" altLang="zh-TW" sz="4000" b="1" dirty="0">
                <a:solidFill>
                  <a:srgbClr val="401D00"/>
                </a:solidFill>
                <a:latin typeface="微軟正黑體" panose="020B0604030504040204" pitchFamily="34" charset="-120"/>
                <a:ea typeface="微軟正黑體" panose="020B0604030504040204" pitchFamily="34" charset="-120"/>
              </a:rPr>
              <a:t>-</a:t>
            </a:r>
            <a:r>
              <a:rPr lang="zh-TW" altLang="en-US" sz="4000" b="1" dirty="0">
                <a:solidFill>
                  <a:srgbClr val="401D00"/>
                </a:solidFill>
                <a:latin typeface="微軟正黑體" panose="020B0604030504040204" pitchFamily="34" charset="-120"/>
                <a:ea typeface="微軟正黑體" panose="020B0604030504040204" pitchFamily="34" charset="-120"/>
              </a:rPr>
              <a:t>經辦作業</a:t>
            </a: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735" y="1196752"/>
            <a:ext cx="8634529" cy="3156261"/>
          </a:xfrm>
          <a:prstGeom prst="rect">
            <a:avLst/>
          </a:prstGeom>
        </p:spPr>
      </p:pic>
      <p:pic>
        <p:nvPicPr>
          <p:cNvPr id="3" name="圖片 2"/>
          <p:cNvPicPr>
            <a:picLocks noChangeAspect="1"/>
          </p:cNvPicPr>
          <p:nvPr/>
        </p:nvPicPr>
        <p:blipFill rotWithShape="1">
          <a:blip r:embed="rId3">
            <a:extLst>
              <a:ext uri="{28A0092B-C50C-407E-A947-70E740481C1C}">
                <a14:useLocalDpi xmlns:a14="http://schemas.microsoft.com/office/drawing/2010/main" val="0"/>
              </a:ext>
            </a:extLst>
          </a:blip>
          <a:srcRect l="3220" t="-3180" r="2352" b="52781"/>
          <a:stretch/>
        </p:blipFill>
        <p:spPr>
          <a:xfrm>
            <a:off x="637901" y="4107541"/>
            <a:ext cx="8048899" cy="2528323"/>
          </a:xfrm>
          <a:prstGeom prst="ellipse">
            <a:avLst/>
          </a:prstGeom>
          <a:ln w="63500" cap="rnd">
            <a:solidFill>
              <a:srgbClr val="00B05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文字方塊 4"/>
          <p:cNvSpPr txBox="1"/>
          <p:nvPr/>
        </p:nvSpPr>
        <p:spPr>
          <a:xfrm>
            <a:off x="407204" y="1586916"/>
            <a:ext cx="397881"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zh-TW" altLang="en-US" sz="1600" dirty="0">
                <a:solidFill>
                  <a:srgbClr val="6E4900">
                    <a:lumMod val="50000"/>
                  </a:srgbClr>
                </a:solidFill>
                <a:ea typeface="MS PGothic" pitchFamily="34" charset="-128"/>
              </a:rPr>
              <a:t> </a:t>
            </a:r>
            <a:r>
              <a:rPr lang="en-US" altLang="zh-TW" sz="1600" dirty="0">
                <a:solidFill>
                  <a:srgbClr val="6E4900">
                    <a:lumMod val="50000"/>
                  </a:srgbClr>
                </a:solidFill>
                <a:ea typeface="MS PGothic" pitchFamily="34" charset="-128"/>
              </a:rPr>
              <a:t>1</a:t>
            </a:r>
            <a:endParaRPr lang="zh-TW" altLang="en-US" sz="1600" dirty="0">
              <a:solidFill>
                <a:srgbClr val="6E4900">
                  <a:lumMod val="50000"/>
                </a:srgbClr>
              </a:solidFill>
              <a:ea typeface="MS PGothic" pitchFamily="34" charset="-128"/>
            </a:endParaRPr>
          </a:p>
        </p:txBody>
      </p:sp>
      <p:sp>
        <p:nvSpPr>
          <p:cNvPr id="6" name="文字方塊 5"/>
          <p:cNvSpPr txBox="1"/>
          <p:nvPr/>
        </p:nvSpPr>
        <p:spPr>
          <a:xfrm>
            <a:off x="6260879" y="3751178"/>
            <a:ext cx="397881"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zh-TW" altLang="en-US" sz="1600" dirty="0">
                <a:solidFill>
                  <a:srgbClr val="6E4900">
                    <a:lumMod val="50000"/>
                  </a:srgbClr>
                </a:solidFill>
                <a:ea typeface="MS PGothic" pitchFamily="34" charset="-128"/>
              </a:rPr>
              <a:t> </a:t>
            </a:r>
            <a:r>
              <a:rPr lang="en-US" altLang="zh-TW" sz="1600" dirty="0">
                <a:solidFill>
                  <a:srgbClr val="6E4900">
                    <a:lumMod val="50000"/>
                  </a:srgbClr>
                </a:solidFill>
                <a:ea typeface="MS PGothic" pitchFamily="34" charset="-128"/>
              </a:rPr>
              <a:t>4</a:t>
            </a:r>
            <a:endParaRPr lang="zh-TW" altLang="en-US" sz="1600" dirty="0">
              <a:solidFill>
                <a:srgbClr val="6E4900">
                  <a:lumMod val="50000"/>
                </a:srgbClr>
              </a:solidFill>
              <a:ea typeface="MS PGothic" pitchFamily="34" charset="-128"/>
            </a:endParaRPr>
          </a:p>
        </p:txBody>
      </p:sp>
      <p:sp>
        <p:nvSpPr>
          <p:cNvPr id="7" name="圓角矩形 6"/>
          <p:cNvSpPr/>
          <p:nvPr/>
        </p:nvSpPr>
        <p:spPr>
          <a:xfrm>
            <a:off x="825741" y="1952959"/>
            <a:ext cx="1586019" cy="30179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a:solidFill>
                  <a:srgbClr val="FF0000"/>
                </a:solidFill>
              </a:ln>
            </a:endParaRPr>
          </a:p>
        </p:txBody>
      </p:sp>
      <p:cxnSp>
        <p:nvCxnSpPr>
          <p:cNvPr id="9" name="直線單箭頭接點 8"/>
          <p:cNvCxnSpPr/>
          <p:nvPr/>
        </p:nvCxnSpPr>
        <p:spPr>
          <a:xfrm>
            <a:off x="1943225" y="2575847"/>
            <a:ext cx="1580510" cy="177112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文字方塊 12"/>
          <p:cNvSpPr txBox="1"/>
          <p:nvPr/>
        </p:nvSpPr>
        <p:spPr>
          <a:xfrm>
            <a:off x="409265" y="1977080"/>
            <a:ext cx="397881"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zh-TW" altLang="en-US" sz="1600" dirty="0">
                <a:solidFill>
                  <a:srgbClr val="6E4900">
                    <a:lumMod val="50000"/>
                  </a:srgbClr>
                </a:solidFill>
                <a:ea typeface="MS PGothic" pitchFamily="34" charset="-128"/>
              </a:rPr>
              <a:t> </a:t>
            </a:r>
            <a:r>
              <a:rPr lang="en-US" altLang="zh-TW" sz="1600" dirty="0">
                <a:solidFill>
                  <a:srgbClr val="6E4900">
                    <a:lumMod val="50000"/>
                  </a:srgbClr>
                </a:solidFill>
                <a:ea typeface="MS PGothic" pitchFamily="34" charset="-128"/>
              </a:rPr>
              <a:t>2</a:t>
            </a:r>
            <a:endParaRPr lang="zh-TW" altLang="en-US" sz="1600" dirty="0">
              <a:solidFill>
                <a:srgbClr val="6E4900">
                  <a:lumMod val="50000"/>
                </a:srgbClr>
              </a:solidFill>
              <a:ea typeface="MS PGothic" pitchFamily="34" charset="-128"/>
            </a:endParaRPr>
          </a:p>
        </p:txBody>
      </p:sp>
      <p:sp>
        <p:nvSpPr>
          <p:cNvPr id="15" name="圓角矩形 14"/>
          <p:cNvSpPr/>
          <p:nvPr/>
        </p:nvSpPr>
        <p:spPr>
          <a:xfrm>
            <a:off x="825741" y="1586916"/>
            <a:ext cx="1586019" cy="33855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a:solidFill>
                  <a:srgbClr val="FF0000"/>
                </a:solidFill>
              </a:ln>
            </a:endParaRPr>
          </a:p>
        </p:txBody>
      </p:sp>
      <p:sp>
        <p:nvSpPr>
          <p:cNvPr id="17" name="圓角矩形 16"/>
          <p:cNvSpPr/>
          <p:nvPr/>
        </p:nvSpPr>
        <p:spPr>
          <a:xfrm>
            <a:off x="4057178" y="6031209"/>
            <a:ext cx="605172" cy="30179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a:solidFill>
                  <a:srgbClr val="FF0000"/>
                </a:solidFill>
              </a:ln>
            </a:endParaRPr>
          </a:p>
        </p:txBody>
      </p:sp>
      <p:sp>
        <p:nvSpPr>
          <p:cNvPr id="18" name="文字方塊 17"/>
          <p:cNvSpPr txBox="1"/>
          <p:nvPr/>
        </p:nvSpPr>
        <p:spPr>
          <a:xfrm>
            <a:off x="3670545" y="6012830"/>
            <a:ext cx="368338"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zh-TW" altLang="en-US" sz="1600" dirty="0">
                <a:solidFill>
                  <a:srgbClr val="6E4900">
                    <a:lumMod val="50000"/>
                  </a:srgbClr>
                </a:solidFill>
                <a:ea typeface="MS PGothic" pitchFamily="34" charset="-128"/>
              </a:rPr>
              <a:t> </a:t>
            </a:r>
            <a:r>
              <a:rPr lang="en-US" altLang="zh-TW" sz="1600" dirty="0">
                <a:solidFill>
                  <a:srgbClr val="6E4900">
                    <a:lumMod val="50000"/>
                  </a:srgbClr>
                </a:solidFill>
                <a:ea typeface="MS PGothic" pitchFamily="34" charset="-128"/>
              </a:rPr>
              <a:t>3</a:t>
            </a:r>
            <a:endParaRPr lang="zh-TW" altLang="en-US" sz="1600" dirty="0">
              <a:solidFill>
                <a:srgbClr val="6E4900">
                  <a:lumMod val="50000"/>
                </a:srgbClr>
              </a:solidFill>
              <a:ea typeface="MS PGothic" pitchFamily="34" charset="-128"/>
            </a:endParaRPr>
          </a:p>
        </p:txBody>
      </p:sp>
      <p:sp>
        <p:nvSpPr>
          <p:cNvPr id="19" name="文字方塊 18"/>
          <p:cNvSpPr txBox="1"/>
          <p:nvPr/>
        </p:nvSpPr>
        <p:spPr>
          <a:xfrm>
            <a:off x="457200" y="2305299"/>
            <a:ext cx="5262979" cy="369332"/>
          </a:xfrm>
          <a:prstGeom prst="rect">
            <a:avLst/>
          </a:prstGeom>
          <a:ln>
            <a:noFill/>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zh-TW" altLang="en-US" b="1" dirty="0">
                <a:solidFill>
                  <a:schemeClr val="tx1"/>
                </a:solidFill>
                <a:latin typeface="微軟正黑體" panose="020B0604030504040204" pitchFamily="34" charset="-120"/>
                <a:ea typeface="微軟正黑體" panose="020B0604030504040204" pitchFamily="34" charset="-120"/>
              </a:rPr>
              <a:t>如需修改訂單內容，可於</a:t>
            </a:r>
            <a:r>
              <a:rPr lang="zh-TW" altLang="zh-TW" dirty="0">
                <a:solidFill>
                  <a:schemeClr val="tx1"/>
                </a:solidFill>
                <a:latin typeface="微軟正黑體" panose="020B0604030504040204" pitchFamily="34" charset="-120"/>
                <a:ea typeface="微軟正黑體" panose="020B0604030504040204" pitchFamily="34" charset="-120"/>
              </a:rPr>
              <a:t>「</a:t>
            </a:r>
            <a:r>
              <a:rPr lang="zh-TW" altLang="en-US" b="1" dirty="0">
                <a:solidFill>
                  <a:schemeClr val="tx1"/>
                </a:solidFill>
                <a:latin typeface="微軟正黑體" panose="020B0604030504040204" pitchFamily="34" charset="-120"/>
                <a:ea typeface="微軟正黑體" panose="020B0604030504040204" pitchFamily="34" charset="-120"/>
              </a:rPr>
              <a:t>議價結果</a:t>
            </a:r>
            <a:r>
              <a:rPr lang="zh-TW" altLang="zh-TW" dirty="0">
                <a:solidFill>
                  <a:schemeClr val="tx1"/>
                </a:solidFill>
                <a:latin typeface="微軟正黑體" panose="020B0604030504040204" pitchFamily="34" charset="-120"/>
                <a:ea typeface="微軟正黑體" panose="020B0604030504040204" pitchFamily="34" charset="-120"/>
              </a:rPr>
              <a:t>」</a:t>
            </a:r>
            <a:r>
              <a:rPr lang="zh-TW" altLang="en-US" b="1" dirty="0">
                <a:solidFill>
                  <a:schemeClr val="tx1"/>
                </a:solidFill>
                <a:latin typeface="微軟正黑體" panose="020B0604030504040204" pitchFamily="34" charset="-120"/>
                <a:ea typeface="微軟正黑體" panose="020B0604030504040204" pitchFamily="34" charset="-120"/>
              </a:rPr>
              <a:t>修改存檔。</a:t>
            </a:r>
          </a:p>
        </p:txBody>
      </p:sp>
      <p:sp>
        <p:nvSpPr>
          <p:cNvPr id="20" name="圓角矩形 19"/>
          <p:cNvSpPr/>
          <p:nvPr/>
        </p:nvSpPr>
        <p:spPr>
          <a:xfrm>
            <a:off x="6658760" y="3710995"/>
            <a:ext cx="865567" cy="36092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a:solidFill>
                  <a:srgbClr val="FF0000"/>
                </a:solidFill>
              </a:ln>
            </a:endParaRPr>
          </a:p>
        </p:txBody>
      </p:sp>
      <p:sp>
        <p:nvSpPr>
          <p:cNvPr id="10" name="投影片編號版面配置區 9"/>
          <p:cNvSpPr>
            <a:spLocks noGrp="1"/>
          </p:cNvSpPr>
          <p:nvPr>
            <p:ph type="sldNum" sz="quarter" idx="12"/>
          </p:nvPr>
        </p:nvSpPr>
        <p:spPr/>
        <p:txBody>
          <a:bodyPr/>
          <a:lstStyle/>
          <a:p>
            <a:fld id="{7A643748-EA64-4C66-B8B9-205DE386B7BC}" type="slidenum">
              <a:rPr lang="zh-TW" altLang="en-US" smtClean="0"/>
              <a:t>32</a:t>
            </a:fld>
            <a:endParaRPr lang="zh-TW" altLang="en-US"/>
          </a:p>
        </p:txBody>
      </p:sp>
    </p:spTree>
    <p:extLst>
      <p:ext uri="{BB962C8B-B14F-4D97-AF65-F5344CB8AC3E}">
        <p14:creationId xmlns:p14="http://schemas.microsoft.com/office/powerpoint/2010/main" val="120208340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標題 1"/>
          <p:cNvSpPr>
            <a:spLocks noGrp="1"/>
          </p:cNvSpPr>
          <p:nvPr>
            <p:ph type="title"/>
          </p:nvPr>
        </p:nvSpPr>
        <p:spPr>
          <a:xfrm>
            <a:off x="323528" y="274638"/>
            <a:ext cx="8363272" cy="1143000"/>
          </a:xfrm>
        </p:spPr>
        <p:txBody>
          <a:bodyPr/>
          <a:lstStyle/>
          <a:p>
            <a:pPr algn="l"/>
            <a:r>
              <a:rPr lang="zh-TW" altLang="en-US" sz="4000" b="1" dirty="0">
                <a:solidFill>
                  <a:srgbClr val="401D00"/>
                </a:solidFill>
                <a:latin typeface="微軟正黑體" panose="020B0604030504040204" pitchFamily="34" charset="-120"/>
                <a:ea typeface="微軟正黑體" panose="020B0604030504040204" pitchFamily="34" charset="-120"/>
              </a:rPr>
              <a:t>自行採購－到貨點收</a:t>
            </a:r>
            <a:r>
              <a:rPr lang="en-US" altLang="zh-TW" sz="4000" b="1" dirty="0">
                <a:solidFill>
                  <a:srgbClr val="401D00"/>
                </a:solidFill>
                <a:latin typeface="微軟正黑體" panose="020B0604030504040204" pitchFamily="34" charset="-120"/>
                <a:ea typeface="微軟正黑體" panose="020B0604030504040204" pitchFamily="34" charset="-120"/>
              </a:rPr>
              <a:t>(1)</a:t>
            </a:r>
            <a:endParaRPr lang="zh-TW" altLang="en-US" sz="4000" b="1" dirty="0">
              <a:solidFill>
                <a:srgbClr val="401D00"/>
              </a:solidFill>
              <a:latin typeface="微軟正黑體" panose="020B0604030504040204" pitchFamily="34" charset="-120"/>
              <a:ea typeface="微軟正黑體" panose="020B0604030504040204" pitchFamily="34" charset="-120"/>
            </a:endParaRPr>
          </a:p>
        </p:txBody>
      </p:sp>
      <p:pic>
        <p:nvPicPr>
          <p:cNvPr id="25602" name="Picture 2"/>
          <p:cNvPicPr>
            <a:picLocks noGrp="1" noChangeAspect="1" noChangeArrowheads="1"/>
          </p:cNvPicPr>
          <p:nvPr>
            <p:ph idx="4294967295"/>
          </p:nvPr>
        </p:nvPicPr>
        <p:blipFill rotWithShape="1">
          <a:blip r:embed="rId2" cstate="email">
            <a:extLst>
              <a:ext uri="{28A0092B-C50C-407E-A947-70E740481C1C}">
                <a14:useLocalDpi xmlns:a14="http://schemas.microsoft.com/office/drawing/2010/main"/>
              </a:ext>
            </a:extLst>
          </a:blip>
          <a:srcRect r="1733" b="3396"/>
          <a:stretch/>
        </p:blipFill>
        <p:spPr>
          <a:xfrm>
            <a:off x="500964" y="1206998"/>
            <a:ext cx="8205788" cy="4897437"/>
          </a:xfrm>
        </p:spPr>
      </p:pic>
      <p:sp>
        <p:nvSpPr>
          <p:cNvPr id="13" name="文字方塊 15"/>
          <p:cNvSpPr txBox="1"/>
          <p:nvPr/>
        </p:nvSpPr>
        <p:spPr>
          <a:xfrm>
            <a:off x="6015559" y="4530606"/>
            <a:ext cx="2674070" cy="338554"/>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a:spAutoFit/>
          </a:bodyPr>
          <a:lstStyle>
            <a:defPPr>
              <a:defRPr lang="zh-TW"/>
            </a:defPPr>
            <a:lvl1pPr algn="l" rtl="0" eaLnBrk="0" fontAlgn="base" hangingPunct="0">
              <a:spcBef>
                <a:spcPct val="0"/>
              </a:spcBef>
              <a:spcAft>
                <a:spcPct val="0"/>
              </a:spcAft>
              <a:defRPr sz="2400" kern="1200">
                <a:solidFill>
                  <a:schemeClr val="tx1"/>
                </a:solidFill>
                <a:latin typeface="Arial"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pitchFamily="34" charset="-128"/>
                <a:cs typeface="+mn-cs"/>
              </a:defRPr>
            </a:lvl5pPr>
            <a:lvl6pPr marL="2286000" algn="l" defTabSz="914400" rtl="0" eaLnBrk="1" latinLnBrk="0" hangingPunct="1">
              <a:defRPr sz="2400" kern="1200">
                <a:solidFill>
                  <a:schemeClr val="tx1"/>
                </a:solidFill>
                <a:latin typeface="Arial" charset="0"/>
                <a:ea typeface="MS PGothic" pitchFamily="34" charset="-128"/>
                <a:cs typeface="+mn-cs"/>
              </a:defRPr>
            </a:lvl6pPr>
            <a:lvl7pPr marL="2743200" algn="l" defTabSz="914400" rtl="0" eaLnBrk="1" latinLnBrk="0" hangingPunct="1">
              <a:defRPr sz="2400" kern="1200">
                <a:solidFill>
                  <a:schemeClr val="tx1"/>
                </a:solidFill>
                <a:latin typeface="Arial" charset="0"/>
                <a:ea typeface="MS PGothic" pitchFamily="34" charset="-128"/>
                <a:cs typeface="+mn-cs"/>
              </a:defRPr>
            </a:lvl7pPr>
            <a:lvl8pPr marL="3200400" algn="l" defTabSz="914400" rtl="0" eaLnBrk="1" latinLnBrk="0" hangingPunct="1">
              <a:defRPr sz="2400" kern="1200">
                <a:solidFill>
                  <a:schemeClr val="tx1"/>
                </a:solidFill>
                <a:latin typeface="Arial" charset="0"/>
                <a:ea typeface="MS PGothic" pitchFamily="34" charset="-128"/>
                <a:cs typeface="+mn-cs"/>
              </a:defRPr>
            </a:lvl8pPr>
            <a:lvl9pPr marL="3657600" algn="l" defTabSz="914400" rtl="0" eaLnBrk="1" latinLnBrk="0" hangingPunct="1">
              <a:defRPr sz="2400" kern="1200">
                <a:solidFill>
                  <a:schemeClr val="tx1"/>
                </a:solidFill>
                <a:latin typeface="Arial" charset="0"/>
                <a:ea typeface="MS PGothic" pitchFamily="34" charset="-128"/>
                <a:cs typeface="+mn-cs"/>
              </a:defRPr>
            </a:lvl9pPr>
          </a:lstStyle>
          <a:p>
            <a:pPr>
              <a:defRPr/>
            </a:pPr>
            <a:r>
              <a:rPr lang="zh-TW" altLang="en-US" sz="1600" b="1" dirty="0">
                <a:latin typeface="微軟正黑體" panose="020B0604030504040204" pitchFamily="34" charset="-120"/>
                <a:ea typeface="微軟正黑體" panose="020B0604030504040204" pitchFamily="34" charset="-120"/>
              </a:rPr>
              <a:t>點選：到貨點收</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驗收作業</a:t>
            </a:r>
          </a:p>
        </p:txBody>
      </p:sp>
      <p:cxnSp>
        <p:nvCxnSpPr>
          <p:cNvPr id="25605" name="直線單箭頭接點 13"/>
          <p:cNvCxnSpPr>
            <a:cxnSpLocks noChangeShapeType="1"/>
          </p:cNvCxnSpPr>
          <p:nvPr/>
        </p:nvCxnSpPr>
        <p:spPr bwMode="auto">
          <a:xfrm flipV="1">
            <a:off x="7596336" y="4166115"/>
            <a:ext cx="0" cy="343005"/>
          </a:xfrm>
          <a:prstGeom prst="straightConnector1">
            <a:avLst/>
          </a:prstGeom>
          <a:noFill/>
          <a:ln w="38100" algn="ctr">
            <a:solidFill>
              <a:srgbClr val="FF0000"/>
            </a:solidFill>
            <a:round/>
            <a:headEnd/>
            <a:tailEnd type="arrow" w="med" len="med"/>
          </a:ln>
        </p:spPr>
      </p:cxnSp>
      <p:sp>
        <p:nvSpPr>
          <p:cNvPr id="25606" name="矩形 15"/>
          <p:cNvSpPr>
            <a:spLocks noChangeArrowheads="1"/>
          </p:cNvSpPr>
          <p:nvPr/>
        </p:nvSpPr>
        <p:spPr bwMode="auto">
          <a:xfrm>
            <a:off x="7307659" y="3807340"/>
            <a:ext cx="720725" cy="358775"/>
          </a:xfrm>
          <a:prstGeom prst="rect">
            <a:avLst/>
          </a:prstGeom>
          <a:noFill/>
          <a:ln w="38100" algn="ctr">
            <a:solidFill>
              <a:srgbClr val="FF0000"/>
            </a:solidFill>
            <a:round/>
            <a:headEnd/>
            <a:tailEnd/>
          </a:ln>
        </p:spPr>
        <p:txBody>
          <a:bodyPr/>
          <a:lstStyle/>
          <a:p>
            <a:pPr eaLnBrk="0" fontAlgn="base" hangingPunct="0">
              <a:spcBef>
                <a:spcPct val="0"/>
              </a:spcBef>
              <a:spcAft>
                <a:spcPct val="0"/>
              </a:spcAft>
            </a:pPr>
            <a:endParaRPr lang="zh-TW" altLang="en-US" sz="2400">
              <a:solidFill>
                <a:srgbClr val="6E4900"/>
              </a:solidFill>
              <a:ea typeface="MS PGothic" pitchFamily="34" charset="-128"/>
            </a:endParaRPr>
          </a:p>
        </p:txBody>
      </p:sp>
      <p:sp>
        <p:nvSpPr>
          <p:cNvPr id="11" name="文字方塊 10"/>
          <p:cNvSpPr txBox="1"/>
          <p:nvPr/>
        </p:nvSpPr>
        <p:spPr>
          <a:xfrm>
            <a:off x="6915403" y="3794421"/>
            <a:ext cx="347663" cy="338554"/>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2</a:t>
            </a:r>
            <a:endParaRPr lang="zh-TW" altLang="en-US" sz="1600" dirty="0">
              <a:solidFill>
                <a:srgbClr val="6E4900">
                  <a:lumMod val="50000"/>
                </a:srgbClr>
              </a:solidFill>
              <a:ea typeface="MS PGothic" pitchFamily="34" charset="-128"/>
            </a:endParaRPr>
          </a:p>
        </p:txBody>
      </p:sp>
      <p:pic>
        <p:nvPicPr>
          <p:cNvPr id="2" name="圖片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663525" y="2411413"/>
            <a:ext cx="5593573" cy="643260"/>
          </a:xfrm>
          <a:prstGeom prst="rect">
            <a:avLst/>
          </a:prstGeom>
          <a:ln w="38100">
            <a:solidFill>
              <a:srgbClr val="FF0000"/>
            </a:solidFill>
          </a:ln>
        </p:spPr>
      </p:pic>
      <p:pic>
        <p:nvPicPr>
          <p:cNvPr id="4" name="圖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5225" y="1833612"/>
            <a:ext cx="1679429" cy="4391893"/>
          </a:xfrm>
          <a:prstGeom prst="rect">
            <a:avLst/>
          </a:prstGeom>
        </p:spPr>
      </p:pic>
      <p:pic>
        <p:nvPicPr>
          <p:cNvPr id="5" name="圖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8166" y="1206998"/>
            <a:ext cx="8195645" cy="650216"/>
          </a:xfrm>
          <a:prstGeom prst="rect">
            <a:avLst/>
          </a:prstGeom>
        </p:spPr>
      </p:pic>
      <p:sp>
        <p:nvSpPr>
          <p:cNvPr id="14" name="矩形 17"/>
          <p:cNvSpPr>
            <a:spLocks noChangeArrowheads="1"/>
          </p:cNvSpPr>
          <p:nvPr/>
        </p:nvSpPr>
        <p:spPr bwMode="auto">
          <a:xfrm>
            <a:off x="671719" y="3319382"/>
            <a:ext cx="649287" cy="184150"/>
          </a:xfrm>
          <a:prstGeom prst="rect">
            <a:avLst/>
          </a:prstGeom>
          <a:noFill/>
          <a:ln w="38100" algn="ctr">
            <a:solidFill>
              <a:srgbClr val="FF0000"/>
            </a:solidFill>
            <a:round/>
            <a:headEnd/>
            <a:tailEnd/>
          </a:ln>
        </p:spPr>
        <p:txBody>
          <a:bodyPr/>
          <a:lstStyle/>
          <a:p>
            <a:pPr eaLnBrk="0" fontAlgn="base" hangingPunct="0">
              <a:spcBef>
                <a:spcPct val="0"/>
              </a:spcBef>
              <a:spcAft>
                <a:spcPct val="0"/>
              </a:spcAft>
            </a:pPr>
            <a:endParaRPr lang="zh-TW" altLang="en-US" sz="2400">
              <a:solidFill>
                <a:srgbClr val="6E4900"/>
              </a:solidFill>
              <a:ea typeface="MS PGothic" pitchFamily="34" charset="-128"/>
            </a:endParaRPr>
          </a:p>
        </p:txBody>
      </p:sp>
      <p:sp>
        <p:nvSpPr>
          <p:cNvPr id="16" name="文字方塊 15"/>
          <p:cNvSpPr txBox="1"/>
          <p:nvPr/>
        </p:nvSpPr>
        <p:spPr>
          <a:xfrm>
            <a:off x="275605" y="3306479"/>
            <a:ext cx="347663" cy="338554"/>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1</a:t>
            </a:r>
            <a:endParaRPr lang="zh-TW" altLang="en-US" sz="1600" dirty="0">
              <a:solidFill>
                <a:srgbClr val="6E4900">
                  <a:lumMod val="50000"/>
                </a:srgbClr>
              </a:solidFill>
              <a:ea typeface="MS PGothic" pitchFamily="34" charset="-128"/>
            </a:endParaRPr>
          </a:p>
        </p:txBody>
      </p:sp>
      <p:sp>
        <p:nvSpPr>
          <p:cNvPr id="6" name="投影片編號版面配置區 5"/>
          <p:cNvSpPr>
            <a:spLocks noGrp="1"/>
          </p:cNvSpPr>
          <p:nvPr>
            <p:ph type="sldNum" sz="quarter" idx="12"/>
          </p:nvPr>
        </p:nvSpPr>
        <p:spPr/>
        <p:txBody>
          <a:bodyPr/>
          <a:lstStyle/>
          <a:p>
            <a:fld id="{7A643748-EA64-4C66-B8B9-205DE386B7BC}" type="slidenum">
              <a:rPr lang="zh-TW" altLang="en-US" smtClean="0"/>
              <a:t>33</a:t>
            </a:fld>
            <a:endParaRPr lang="zh-TW" altLang="en-US"/>
          </a:p>
        </p:txBody>
      </p:sp>
    </p:spTree>
    <p:extLst>
      <p:ext uri="{BB962C8B-B14F-4D97-AF65-F5344CB8AC3E}">
        <p14:creationId xmlns:p14="http://schemas.microsoft.com/office/powerpoint/2010/main" val="193553615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03433C53-5F6B-4223-B99A-CFA74ACB78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1743" y="2058109"/>
            <a:ext cx="6672100" cy="3819163"/>
          </a:xfrm>
          <a:prstGeom prst="rect">
            <a:avLst/>
          </a:prstGeom>
        </p:spPr>
      </p:pic>
      <p:sp>
        <p:nvSpPr>
          <p:cNvPr id="26625" name="標題 1"/>
          <p:cNvSpPr>
            <a:spLocks noGrp="1"/>
          </p:cNvSpPr>
          <p:nvPr>
            <p:ph type="title"/>
          </p:nvPr>
        </p:nvSpPr>
        <p:spPr>
          <a:xfrm>
            <a:off x="251520" y="274638"/>
            <a:ext cx="8435280" cy="1143000"/>
          </a:xfrm>
        </p:spPr>
        <p:txBody>
          <a:bodyPr/>
          <a:lstStyle/>
          <a:p>
            <a:pPr algn="l"/>
            <a:r>
              <a:rPr lang="zh-TW" altLang="en-US" sz="4000" b="1" dirty="0">
                <a:solidFill>
                  <a:srgbClr val="401D00"/>
                </a:solidFill>
                <a:latin typeface="微軟正黑體" panose="020B0604030504040204" pitchFamily="34" charset="-120"/>
                <a:ea typeface="微軟正黑體" panose="020B0604030504040204" pitchFamily="34" charset="-120"/>
              </a:rPr>
              <a:t>自行採購－到貨點收</a:t>
            </a:r>
            <a:r>
              <a:rPr lang="en-US" altLang="zh-TW" sz="4000" b="1" dirty="0">
                <a:solidFill>
                  <a:srgbClr val="401D00"/>
                </a:solidFill>
                <a:latin typeface="微軟正黑體" panose="020B0604030504040204" pitchFamily="34" charset="-120"/>
                <a:ea typeface="微軟正黑體" panose="020B0604030504040204" pitchFamily="34" charset="-120"/>
              </a:rPr>
              <a:t>(2)</a:t>
            </a:r>
            <a:endParaRPr lang="zh-TW" altLang="en-US" sz="4000" b="1" dirty="0">
              <a:solidFill>
                <a:srgbClr val="401D00"/>
              </a:solidFill>
              <a:latin typeface="微軟正黑體" panose="020B0604030504040204" pitchFamily="34" charset="-120"/>
              <a:ea typeface="微軟正黑體" panose="020B0604030504040204" pitchFamily="34" charset="-120"/>
            </a:endParaRPr>
          </a:p>
        </p:txBody>
      </p:sp>
      <p:sp>
        <p:nvSpPr>
          <p:cNvPr id="9" name="文字方塊 15"/>
          <p:cNvSpPr txBox="1"/>
          <p:nvPr/>
        </p:nvSpPr>
        <p:spPr>
          <a:xfrm>
            <a:off x="5423359" y="3256183"/>
            <a:ext cx="3429054" cy="338554"/>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a:spAutoFit/>
          </a:bodyPr>
          <a:lstStyle>
            <a:defPPr>
              <a:defRPr lang="zh-TW"/>
            </a:defPPr>
            <a:lvl1pPr algn="l" rtl="0" eaLnBrk="0" fontAlgn="base" hangingPunct="0">
              <a:spcBef>
                <a:spcPct val="0"/>
              </a:spcBef>
              <a:spcAft>
                <a:spcPct val="0"/>
              </a:spcAft>
              <a:defRPr sz="2400" kern="1200">
                <a:solidFill>
                  <a:schemeClr val="tx1"/>
                </a:solidFill>
                <a:latin typeface="Arial"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pitchFamily="34" charset="-128"/>
                <a:cs typeface="+mn-cs"/>
              </a:defRPr>
            </a:lvl5pPr>
            <a:lvl6pPr marL="2286000" algn="l" defTabSz="914400" rtl="0" eaLnBrk="1" latinLnBrk="0" hangingPunct="1">
              <a:defRPr sz="2400" kern="1200">
                <a:solidFill>
                  <a:schemeClr val="tx1"/>
                </a:solidFill>
                <a:latin typeface="Arial" charset="0"/>
                <a:ea typeface="MS PGothic" pitchFamily="34" charset="-128"/>
                <a:cs typeface="+mn-cs"/>
              </a:defRPr>
            </a:lvl6pPr>
            <a:lvl7pPr marL="2743200" algn="l" defTabSz="914400" rtl="0" eaLnBrk="1" latinLnBrk="0" hangingPunct="1">
              <a:defRPr sz="2400" kern="1200">
                <a:solidFill>
                  <a:schemeClr val="tx1"/>
                </a:solidFill>
                <a:latin typeface="Arial" charset="0"/>
                <a:ea typeface="MS PGothic" pitchFamily="34" charset="-128"/>
                <a:cs typeface="+mn-cs"/>
              </a:defRPr>
            </a:lvl7pPr>
            <a:lvl8pPr marL="3200400" algn="l" defTabSz="914400" rtl="0" eaLnBrk="1" latinLnBrk="0" hangingPunct="1">
              <a:defRPr sz="2400" kern="1200">
                <a:solidFill>
                  <a:schemeClr val="tx1"/>
                </a:solidFill>
                <a:latin typeface="Arial" charset="0"/>
                <a:ea typeface="MS PGothic" pitchFamily="34" charset="-128"/>
                <a:cs typeface="+mn-cs"/>
              </a:defRPr>
            </a:lvl8pPr>
            <a:lvl9pPr marL="3657600" algn="l" defTabSz="914400" rtl="0" eaLnBrk="1" latinLnBrk="0" hangingPunct="1">
              <a:defRPr sz="2400" kern="1200">
                <a:solidFill>
                  <a:schemeClr val="tx1"/>
                </a:solidFill>
                <a:latin typeface="Arial" charset="0"/>
                <a:ea typeface="MS PGothic" pitchFamily="34" charset="-128"/>
                <a:cs typeface="+mn-cs"/>
              </a:defRPr>
            </a:lvl9pPr>
          </a:lstStyle>
          <a:p>
            <a:pPr>
              <a:defRPr/>
            </a:pPr>
            <a:r>
              <a:rPr lang="en-US" altLang="zh-TW" sz="1600" b="1" dirty="0">
                <a:latin typeface="微軟正黑體" panose="020B0604030504040204" pitchFamily="34" charset="-120"/>
                <a:ea typeface="微軟正黑體" panose="020B0604030504040204" pitchFamily="34" charset="-120"/>
              </a:rPr>
              <a:t>1. </a:t>
            </a:r>
            <a:r>
              <a:rPr lang="zh-TW" altLang="en-US" sz="1600" b="1" dirty="0">
                <a:latin typeface="微軟正黑體" panose="020B0604030504040204" pitchFamily="34" charset="-120"/>
                <a:ea typeface="微軟正黑體" panose="020B0604030504040204" pitchFamily="34" charset="-120"/>
              </a:rPr>
              <a:t>新增附件</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上傳到貨單或相關憑證</a:t>
            </a:r>
          </a:p>
        </p:txBody>
      </p:sp>
      <p:sp>
        <p:nvSpPr>
          <p:cNvPr id="26629" name="矩形 10"/>
          <p:cNvSpPr>
            <a:spLocks noChangeArrowheads="1"/>
          </p:cNvSpPr>
          <p:nvPr/>
        </p:nvSpPr>
        <p:spPr bwMode="auto">
          <a:xfrm>
            <a:off x="6311557" y="3620619"/>
            <a:ext cx="2220883" cy="744485"/>
          </a:xfrm>
          <a:prstGeom prst="rect">
            <a:avLst/>
          </a:prstGeom>
          <a:noFill/>
          <a:ln w="38100" algn="ctr">
            <a:solidFill>
              <a:srgbClr val="FF0000"/>
            </a:solidFill>
            <a:round/>
            <a:headEnd/>
            <a:tailEnd/>
          </a:ln>
        </p:spPr>
        <p:txBody>
          <a:bodyPr/>
          <a:lstStyle/>
          <a:p>
            <a:pPr eaLnBrk="0" fontAlgn="base" hangingPunct="0">
              <a:spcBef>
                <a:spcPct val="0"/>
              </a:spcBef>
              <a:spcAft>
                <a:spcPct val="0"/>
              </a:spcAft>
            </a:pPr>
            <a:endParaRPr lang="zh-TW" altLang="en-US" sz="2400">
              <a:solidFill>
                <a:srgbClr val="6E4900"/>
              </a:solidFill>
              <a:ea typeface="MS PGothic" pitchFamily="34" charset="-128"/>
            </a:endParaRPr>
          </a:p>
        </p:txBody>
      </p:sp>
      <p:sp>
        <p:nvSpPr>
          <p:cNvPr id="4" name="投影片編號版面配置區 3"/>
          <p:cNvSpPr>
            <a:spLocks noGrp="1"/>
          </p:cNvSpPr>
          <p:nvPr>
            <p:ph type="sldNum" sz="quarter" idx="12"/>
          </p:nvPr>
        </p:nvSpPr>
        <p:spPr/>
        <p:txBody>
          <a:bodyPr/>
          <a:lstStyle/>
          <a:p>
            <a:fld id="{7A643748-EA64-4C66-B8B9-205DE386B7BC}" type="slidenum">
              <a:rPr lang="zh-TW" altLang="en-US" smtClean="0"/>
              <a:t>34</a:t>
            </a:fld>
            <a:endParaRPr lang="zh-TW" altLang="en-US"/>
          </a:p>
        </p:txBody>
      </p:sp>
      <p:pic>
        <p:nvPicPr>
          <p:cNvPr id="20" name="圖片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2045299"/>
            <a:ext cx="1896853" cy="3819163"/>
          </a:xfrm>
          <a:prstGeom prst="rect">
            <a:avLst/>
          </a:prstGeom>
        </p:spPr>
      </p:pic>
      <p:pic>
        <p:nvPicPr>
          <p:cNvPr id="21" name="圖片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927" y="1301456"/>
            <a:ext cx="8578194" cy="756805"/>
          </a:xfrm>
          <a:prstGeom prst="rect">
            <a:avLst/>
          </a:prstGeom>
        </p:spPr>
      </p:pic>
      <p:sp>
        <p:nvSpPr>
          <p:cNvPr id="16" name="矩形 15"/>
          <p:cNvSpPr>
            <a:spLocks noChangeArrowheads="1"/>
          </p:cNvSpPr>
          <p:nvPr/>
        </p:nvSpPr>
        <p:spPr bwMode="auto">
          <a:xfrm>
            <a:off x="4964029" y="5143645"/>
            <a:ext cx="400059" cy="358775"/>
          </a:xfrm>
          <a:prstGeom prst="rect">
            <a:avLst/>
          </a:prstGeom>
          <a:noFill/>
          <a:ln w="38100" algn="ctr">
            <a:solidFill>
              <a:srgbClr val="FF0000"/>
            </a:solidFill>
            <a:round/>
            <a:headEnd/>
            <a:tailEnd/>
          </a:ln>
        </p:spPr>
        <p:txBody>
          <a:bodyPr/>
          <a:lstStyle/>
          <a:p>
            <a:pPr eaLnBrk="0" fontAlgn="base" hangingPunct="0">
              <a:spcBef>
                <a:spcPct val="0"/>
              </a:spcBef>
              <a:spcAft>
                <a:spcPct val="0"/>
              </a:spcAft>
            </a:pPr>
            <a:endParaRPr lang="zh-TW" altLang="en-US" sz="2400">
              <a:solidFill>
                <a:srgbClr val="6E4900"/>
              </a:solidFill>
              <a:ea typeface="MS PGothic" pitchFamily="34" charset="-128"/>
            </a:endParaRPr>
          </a:p>
        </p:txBody>
      </p:sp>
      <p:sp>
        <p:nvSpPr>
          <p:cNvPr id="3" name="矩形 2"/>
          <p:cNvSpPr/>
          <p:nvPr/>
        </p:nvSpPr>
        <p:spPr>
          <a:xfrm>
            <a:off x="4256186" y="4718439"/>
            <a:ext cx="2055371" cy="369332"/>
          </a:xfrm>
          <a:prstGeom prst="rect">
            <a:avLst/>
          </a:prstGeom>
        </p:spPr>
        <p:style>
          <a:lnRef idx="1">
            <a:schemeClr val="accent6"/>
          </a:lnRef>
          <a:fillRef idx="2">
            <a:schemeClr val="accent6"/>
          </a:fillRef>
          <a:effectRef idx="1">
            <a:schemeClr val="accent6"/>
          </a:effectRef>
          <a:fontRef idx="minor">
            <a:schemeClr val="dk1"/>
          </a:fontRef>
        </p:style>
        <p:txBody>
          <a:bodyPr wrap="none">
            <a:spAutoFit/>
          </a:bodyPr>
          <a:lstStyle/>
          <a:p>
            <a:pPr>
              <a:defRPr/>
            </a:pPr>
            <a:r>
              <a:rPr lang="en-US" altLang="zh-TW" b="1" dirty="0">
                <a:solidFill>
                  <a:schemeClr val="tx1"/>
                </a:solidFill>
                <a:latin typeface="微軟正黑體" panose="020B0604030504040204" pitchFamily="34" charset="-120"/>
                <a:ea typeface="微軟正黑體" panose="020B0604030504040204" pitchFamily="34" charset="-120"/>
              </a:rPr>
              <a:t>2. </a:t>
            </a:r>
            <a:r>
              <a:rPr lang="zh-TW" altLang="en-US" b="1" dirty="0">
                <a:solidFill>
                  <a:schemeClr val="tx1"/>
                </a:solidFill>
                <a:latin typeface="微軟正黑體" panose="020B0604030504040204" pitchFamily="34" charset="-120"/>
                <a:ea typeface="微軟正黑體" panose="020B0604030504040204" pitchFamily="34" charset="-120"/>
              </a:rPr>
              <a:t>點選：驗收確認</a:t>
            </a:r>
            <a:endParaRPr lang="en-US" altLang="zh-TW" b="1" dirty="0">
              <a:solidFill>
                <a:schemeClr val="tx1"/>
              </a:solidFill>
              <a:latin typeface="微軟正黑體" panose="020B0604030504040204" pitchFamily="34" charset="-120"/>
              <a:ea typeface="微軟正黑體" panose="020B0604030504040204" pitchFamily="34" charset="-120"/>
            </a:endParaRPr>
          </a:p>
        </p:txBody>
      </p:sp>
      <p:cxnSp>
        <p:nvCxnSpPr>
          <p:cNvPr id="5" name="直線單箭頭接點 4">
            <a:extLst>
              <a:ext uri="{FF2B5EF4-FFF2-40B4-BE49-F238E27FC236}">
                <a16:creationId xmlns:a16="http://schemas.microsoft.com/office/drawing/2014/main" id="{10876831-EB6D-4822-A0B7-DBEAAD89192C}"/>
              </a:ext>
            </a:extLst>
          </p:cNvPr>
          <p:cNvCxnSpPr>
            <a:cxnSpLocks/>
          </p:cNvCxnSpPr>
          <p:nvPr/>
        </p:nvCxnSpPr>
        <p:spPr>
          <a:xfrm>
            <a:off x="5162107" y="3809206"/>
            <a:ext cx="1118019" cy="253849"/>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6" name="圖片 5">
            <a:extLst>
              <a:ext uri="{FF2B5EF4-FFF2-40B4-BE49-F238E27FC236}">
                <a16:creationId xmlns:a16="http://schemas.microsoft.com/office/drawing/2014/main" id="{F23C6E60-EA4C-4F83-9742-7F6FFE809B51}"/>
              </a:ext>
            </a:extLst>
          </p:cNvPr>
          <p:cNvPicPr>
            <a:picLocks noChangeAspect="1"/>
          </p:cNvPicPr>
          <p:nvPr/>
        </p:nvPicPr>
        <p:blipFill rotWithShape="1">
          <a:blip r:embed="rId5">
            <a:extLst>
              <a:ext uri="{28A0092B-C50C-407E-A947-70E740481C1C}">
                <a14:useLocalDpi xmlns:a14="http://schemas.microsoft.com/office/drawing/2010/main" val="0"/>
              </a:ext>
            </a:extLst>
          </a:blip>
          <a:srcRect l="13832" r="4552"/>
          <a:stretch/>
        </p:blipFill>
        <p:spPr>
          <a:xfrm>
            <a:off x="1975958" y="3053861"/>
            <a:ext cx="3186149" cy="1009194"/>
          </a:xfrm>
          <a:prstGeom prst="rect">
            <a:avLst/>
          </a:prstGeom>
        </p:spPr>
      </p:pic>
      <p:sp>
        <p:nvSpPr>
          <p:cNvPr id="10" name="矩形: 圓角化對角角落 9">
            <a:extLst>
              <a:ext uri="{FF2B5EF4-FFF2-40B4-BE49-F238E27FC236}">
                <a16:creationId xmlns:a16="http://schemas.microsoft.com/office/drawing/2014/main" id="{50971720-6184-4055-AEB2-67F887FA5376}"/>
              </a:ext>
            </a:extLst>
          </p:cNvPr>
          <p:cNvSpPr/>
          <p:nvPr/>
        </p:nvSpPr>
        <p:spPr>
          <a:xfrm>
            <a:off x="1950491" y="3053861"/>
            <a:ext cx="3180185" cy="1009194"/>
          </a:xfrm>
          <a:prstGeom prst="round2DiagRect">
            <a:avLst>
              <a:gd name="adj1" fmla="val 10848"/>
              <a:gd name="adj2" fmla="val 0"/>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91018018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94190" y="1308723"/>
            <a:ext cx="8504604" cy="4392488"/>
          </a:xfrm>
          <a:prstGeom prst="rect">
            <a:avLst/>
          </a:prstGeom>
        </p:spPr>
      </p:pic>
      <p:sp>
        <p:nvSpPr>
          <p:cNvPr id="29697" name="標題 1"/>
          <p:cNvSpPr>
            <a:spLocks noGrp="1"/>
          </p:cNvSpPr>
          <p:nvPr>
            <p:ph type="title"/>
          </p:nvPr>
        </p:nvSpPr>
        <p:spPr>
          <a:xfrm>
            <a:off x="313184" y="316959"/>
            <a:ext cx="8507288" cy="1143000"/>
          </a:xfrm>
        </p:spPr>
        <p:txBody>
          <a:bodyPr/>
          <a:lstStyle/>
          <a:p>
            <a:pPr algn="l"/>
            <a:r>
              <a:rPr lang="zh-TW" altLang="en-US" sz="4000" b="1" dirty="0">
                <a:solidFill>
                  <a:srgbClr val="401D00"/>
                </a:solidFill>
                <a:latin typeface="微軟正黑體" panose="020B0604030504040204" pitchFamily="34" charset="-120"/>
                <a:ea typeface="微軟正黑體" panose="020B0604030504040204" pitchFamily="34" charset="-120"/>
              </a:rPr>
              <a:t>自行採購－功能驗收</a:t>
            </a:r>
          </a:p>
        </p:txBody>
      </p:sp>
      <p:sp>
        <p:nvSpPr>
          <p:cNvPr id="13" name="文字方塊 15"/>
          <p:cNvSpPr txBox="1"/>
          <p:nvPr/>
        </p:nvSpPr>
        <p:spPr>
          <a:xfrm>
            <a:off x="3348038" y="4666903"/>
            <a:ext cx="5256409" cy="922337"/>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a:spAutoFit/>
          </a:bodyPr>
          <a:lstStyle>
            <a:defPPr>
              <a:defRPr lang="zh-TW"/>
            </a:defPPr>
            <a:lvl1pPr algn="l" rtl="0" eaLnBrk="0" fontAlgn="base" hangingPunct="0">
              <a:spcBef>
                <a:spcPct val="0"/>
              </a:spcBef>
              <a:spcAft>
                <a:spcPct val="0"/>
              </a:spcAft>
              <a:defRPr sz="2400" kern="1200">
                <a:solidFill>
                  <a:schemeClr val="tx1"/>
                </a:solidFill>
                <a:latin typeface="Arial"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pitchFamily="34" charset="-128"/>
                <a:cs typeface="+mn-cs"/>
              </a:defRPr>
            </a:lvl5pPr>
            <a:lvl6pPr marL="2286000" algn="l" defTabSz="914400" rtl="0" eaLnBrk="1" latinLnBrk="0" hangingPunct="1">
              <a:defRPr sz="2400" kern="1200">
                <a:solidFill>
                  <a:schemeClr val="tx1"/>
                </a:solidFill>
                <a:latin typeface="Arial" charset="0"/>
                <a:ea typeface="MS PGothic" pitchFamily="34" charset="-128"/>
                <a:cs typeface="+mn-cs"/>
              </a:defRPr>
            </a:lvl6pPr>
            <a:lvl7pPr marL="2743200" algn="l" defTabSz="914400" rtl="0" eaLnBrk="1" latinLnBrk="0" hangingPunct="1">
              <a:defRPr sz="2400" kern="1200">
                <a:solidFill>
                  <a:schemeClr val="tx1"/>
                </a:solidFill>
                <a:latin typeface="Arial" charset="0"/>
                <a:ea typeface="MS PGothic" pitchFamily="34" charset="-128"/>
                <a:cs typeface="+mn-cs"/>
              </a:defRPr>
            </a:lvl7pPr>
            <a:lvl8pPr marL="3200400" algn="l" defTabSz="914400" rtl="0" eaLnBrk="1" latinLnBrk="0" hangingPunct="1">
              <a:defRPr sz="2400" kern="1200">
                <a:solidFill>
                  <a:schemeClr val="tx1"/>
                </a:solidFill>
                <a:latin typeface="Arial" charset="0"/>
                <a:ea typeface="MS PGothic" pitchFamily="34" charset="-128"/>
                <a:cs typeface="+mn-cs"/>
              </a:defRPr>
            </a:lvl8pPr>
            <a:lvl9pPr marL="3657600" algn="l" defTabSz="914400" rtl="0" eaLnBrk="1" latinLnBrk="0" hangingPunct="1">
              <a:defRPr sz="2400" kern="1200">
                <a:solidFill>
                  <a:schemeClr val="tx1"/>
                </a:solidFill>
                <a:latin typeface="Arial" charset="0"/>
                <a:ea typeface="MS PGothic" pitchFamily="34" charset="-128"/>
                <a:cs typeface="+mn-cs"/>
              </a:defRPr>
            </a:lvl9pPr>
          </a:lstStyle>
          <a:p>
            <a:pPr marL="180975" indent="-180975">
              <a:defRPr/>
            </a:pPr>
            <a:r>
              <a:rPr lang="en-US" altLang="zh-TW" sz="1800" b="1" dirty="0">
                <a:latin typeface="微軟正黑體" panose="020B0604030504040204" pitchFamily="34" charset="-120"/>
                <a:ea typeface="微軟正黑體" panose="020B0604030504040204" pitchFamily="34" charset="-120"/>
              </a:rPr>
              <a:t>1. </a:t>
            </a:r>
            <a:r>
              <a:rPr lang="zh-TW" altLang="en-US" sz="1800" b="1" dirty="0">
                <a:latin typeface="微軟正黑體" panose="020B0604030504040204" pitchFamily="34" charset="-120"/>
                <a:ea typeface="微軟正黑體" panose="020B0604030504040204" pitchFamily="34" charset="-120"/>
              </a:rPr>
              <a:t>點選：功能驗收</a:t>
            </a:r>
            <a:r>
              <a:rPr lang="en-US" altLang="zh-TW" sz="1800" b="1" dirty="0">
                <a:latin typeface="微軟正黑體" panose="020B0604030504040204" pitchFamily="34" charset="-120"/>
                <a:ea typeface="微軟正黑體" panose="020B0604030504040204" pitchFamily="34" charset="-120"/>
              </a:rPr>
              <a:t>/</a:t>
            </a:r>
            <a:r>
              <a:rPr lang="zh-TW" altLang="en-US" sz="1800" b="1" dirty="0">
                <a:latin typeface="微軟正黑體" panose="020B0604030504040204" pitchFamily="34" charset="-120"/>
                <a:ea typeface="微軟正黑體" panose="020B0604030504040204" pitchFamily="34" charset="-120"/>
              </a:rPr>
              <a:t>驗收作業</a:t>
            </a:r>
            <a:endParaRPr lang="en-US" altLang="zh-TW" sz="1800" b="1" dirty="0">
              <a:latin typeface="微軟正黑體" panose="020B0604030504040204" pitchFamily="34" charset="-120"/>
              <a:ea typeface="微軟正黑體" panose="020B0604030504040204" pitchFamily="34" charset="-120"/>
            </a:endParaRPr>
          </a:p>
          <a:p>
            <a:pPr marL="180975" indent="-180975">
              <a:defRPr/>
            </a:pPr>
            <a:r>
              <a:rPr lang="en-US" altLang="zh-TW" sz="1800" b="1" dirty="0">
                <a:latin typeface="微軟正黑體" panose="020B0604030504040204" pitchFamily="34" charset="-120"/>
                <a:ea typeface="微軟正黑體" panose="020B0604030504040204" pitchFamily="34" charset="-120"/>
              </a:rPr>
              <a:t>2. </a:t>
            </a:r>
            <a:r>
              <a:rPr lang="zh-TW" altLang="en-US" sz="1800" b="1" dirty="0">
                <a:latin typeface="微軟正黑體" panose="020B0604030504040204" pitchFamily="34" charset="-120"/>
                <a:ea typeface="微軟正黑體" panose="020B0604030504040204" pitchFamily="34" charset="-120"/>
              </a:rPr>
              <a:t>功能驗收</a:t>
            </a:r>
            <a:r>
              <a:rPr lang="zh-TW" altLang="zh-TW" sz="1800" b="1" dirty="0">
                <a:latin typeface="微軟正黑體" panose="020B0604030504040204" pitchFamily="34" charset="-120"/>
                <a:ea typeface="微軟正黑體" panose="020B0604030504040204" pitchFamily="34" charset="-120"/>
              </a:rPr>
              <a:t>，系統預設使用</a:t>
            </a:r>
            <a:r>
              <a:rPr lang="en-US" altLang="zh-TW" sz="1800" b="1" dirty="0">
                <a:latin typeface="微軟正黑體" panose="020B0604030504040204" pitchFamily="34" charset="-120"/>
                <a:ea typeface="微軟正黑體" panose="020B0604030504040204" pitchFamily="34" charset="-120"/>
              </a:rPr>
              <a:t>/</a:t>
            </a:r>
            <a:r>
              <a:rPr lang="zh-TW" altLang="zh-TW" sz="1800" b="1" dirty="0">
                <a:latin typeface="微軟正黑體" panose="020B0604030504040204" pitchFamily="34" charset="-120"/>
                <a:ea typeface="微軟正黑體" panose="020B0604030504040204" pitchFamily="34" charset="-120"/>
              </a:rPr>
              <a:t>保管人為單位複驗人，操作步驟同</a:t>
            </a:r>
            <a:r>
              <a:rPr lang="zh-TW" altLang="en-US" sz="1800" b="1" dirty="0">
                <a:latin typeface="微軟正黑體" panose="020B0604030504040204" pitchFamily="34" charset="-120"/>
                <a:ea typeface="微軟正黑體" panose="020B0604030504040204" pitchFamily="34" charset="-120"/>
              </a:rPr>
              <a:t>到貨點收</a:t>
            </a:r>
            <a:r>
              <a:rPr lang="zh-TW" altLang="zh-TW" sz="1800" b="1" dirty="0">
                <a:latin typeface="微軟正黑體" panose="020B0604030504040204" pitchFamily="34" charset="-120"/>
                <a:ea typeface="微軟正黑體" panose="020B0604030504040204" pitchFamily="34" charset="-120"/>
              </a:rPr>
              <a:t>。</a:t>
            </a:r>
            <a:endParaRPr lang="zh-TW" altLang="en-US" sz="1800" b="1" dirty="0">
              <a:latin typeface="微軟正黑體" panose="020B0604030504040204" pitchFamily="34" charset="-120"/>
              <a:ea typeface="微軟正黑體" panose="020B0604030504040204" pitchFamily="34" charset="-120"/>
            </a:endParaRPr>
          </a:p>
        </p:txBody>
      </p:sp>
      <p:cxnSp>
        <p:nvCxnSpPr>
          <p:cNvPr id="29703" name="直線單箭頭接點 13"/>
          <p:cNvCxnSpPr>
            <a:cxnSpLocks noChangeShapeType="1"/>
          </p:cNvCxnSpPr>
          <p:nvPr/>
        </p:nvCxnSpPr>
        <p:spPr bwMode="auto">
          <a:xfrm flipV="1">
            <a:off x="8460432" y="4221088"/>
            <a:ext cx="0" cy="431800"/>
          </a:xfrm>
          <a:prstGeom prst="straightConnector1">
            <a:avLst/>
          </a:prstGeom>
          <a:noFill/>
          <a:ln w="38100" algn="ctr">
            <a:solidFill>
              <a:srgbClr val="FF0000"/>
            </a:solidFill>
            <a:round/>
            <a:headEnd/>
            <a:tailEnd type="arrow" w="med" len="med"/>
          </a:ln>
        </p:spPr>
      </p:cxnSp>
      <p:sp>
        <p:nvSpPr>
          <p:cNvPr id="29704" name="矩形 11"/>
          <p:cNvSpPr>
            <a:spLocks noChangeArrowheads="1"/>
          </p:cNvSpPr>
          <p:nvPr/>
        </p:nvSpPr>
        <p:spPr bwMode="auto">
          <a:xfrm>
            <a:off x="8134672" y="3933056"/>
            <a:ext cx="685800" cy="260350"/>
          </a:xfrm>
          <a:prstGeom prst="rect">
            <a:avLst/>
          </a:prstGeom>
          <a:noFill/>
          <a:ln w="38100" algn="ctr">
            <a:solidFill>
              <a:srgbClr val="FF0000"/>
            </a:solidFill>
            <a:round/>
            <a:headEnd/>
            <a:tailEnd/>
          </a:ln>
        </p:spPr>
        <p:txBody>
          <a:bodyPr/>
          <a:lstStyle/>
          <a:p>
            <a:pPr eaLnBrk="0" fontAlgn="base" hangingPunct="0">
              <a:spcBef>
                <a:spcPct val="0"/>
              </a:spcBef>
              <a:spcAft>
                <a:spcPct val="0"/>
              </a:spcAft>
            </a:pPr>
            <a:endParaRPr lang="zh-TW" altLang="en-US" sz="2400">
              <a:solidFill>
                <a:srgbClr val="6E4900"/>
              </a:solidFill>
              <a:ea typeface="MS PGothic" pitchFamily="34" charset="-128"/>
            </a:endParaRPr>
          </a:p>
        </p:txBody>
      </p:sp>
      <p:sp>
        <p:nvSpPr>
          <p:cNvPr id="12" name="文字方塊 11"/>
          <p:cNvSpPr txBox="1"/>
          <p:nvPr/>
        </p:nvSpPr>
        <p:spPr>
          <a:xfrm>
            <a:off x="7773303" y="3933056"/>
            <a:ext cx="347663" cy="339725"/>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2</a:t>
            </a:r>
            <a:endParaRPr lang="zh-TW" altLang="en-US" sz="1600" dirty="0">
              <a:solidFill>
                <a:srgbClr val="6E4900">
                  <a:lumMod val="50000"/>
                </a:srgbClr>
              </a:solidFill>
              <a:ea typeface="MS PGothic" pitchFamily="34" charset="-128"/>
            </a:endParaRPr>
          </a:p>
        </p:txBody>
      </p:sp>
      <p:pic>
        <p:nvPicPr>
          <p:cNvPr id="14" name="圖片 1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483768" y="2531306"/>
            <a:ext cx="6230020" cy="643260"/>
          </a:xfrm>
          <a:prstGeom prst="rect">
            <a:avLst/>
          </a:prstGeom>
          <a:ln w="38100">
            <a:solidFill>
              <a:srgbClr val="FF0000"/>
            </a:solidFill>
          </a:ln>
        </p:spPr>
      </p:pic>
      <p:pic>
        <p:nvPicPr>
          <p:cNvPr id="15" name="圖片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36" y="2045300"/>
            <a:ext cx="1947676" cy="3701692"/>
          </a:xfrm>
          <a:prstGeom prst="rect">
            <a:avLst/>
          </a:prstGeom>
        </p:spPr>
      </p:pic>
      <p:sp>
        <p:nvSpPr>
          <p:cNvPr id="16" name="矩形 14"/>
          <p:cNvSpPr>
            <a:spLocks noChangeArrowheads="1"/>
          </p:cNvSpPr>
          <p:nvPr/>
        </p:nvSpPr>
        <p:spPr bwMode="auto">
          <a:xfrm>
            <a:off x="768550" y="3280819"/>
            <a:ext cx="649287" cy="185737"/>
          </a:xfrm>
          <a:prstGeom prst="rect">
            <a:avLst/>
          </a:prstGeom>
          <a:noFill/>
          <a:ln w="38100" algn="ctr">
            <a:solidFill>
              <a:srgbClr val="FF0000"/>
            </a:solidFill>
            <a:round/>
            <a:headEnd/>
            <a:tailEnd/>
          </a:ln>
        </p:spPr>
        <p:txBody>
          <a:bodyPr/>
          <a:lstStyle/>
          <a:p>
            <a:pPr eaLnBrk="0" fontAlgn="base" hangingPunct="0">
              <a:spcBef>
                <a:spcPct val="0"/>
              </a:spcBef>
              <a:spcAft>
                <a:spcPct val="0"/>
              </a:spcAft>
            </a:pPr>
            <a:endParaRPr lang="zh-TW" altLang="en-US" sz="2400">
              <a:solidFill>
                <a:srgbClr val="6E4900"/>
              </a:solidFill>
              <a:ea typeface="MS PGothic" pitchFamily="34" charset="-128"/>
            </a:endParaRPr>
          </a:p>
        </p:txBody>
      </p:sp>
      <p:pic>
        <p:nvPicPr>
          <p:cNvPr id="17" name="圖片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1506" y="1308723"/>
            <a:ext cx="8578194" cy="756805"/>
          </a:xfrm>
          <a:prstGeom prst="rect">
            <a:avLst/>
          </a:prstGeom>
        </p:spPr>
      </p:pic>
      <p:sp>
        <p:nvSpPr>
          <p:cNvPr id="18" name="矩形 17"/>
          <p:cNvSpPr/>
          <p:nvPr/>
        </p:nvSpPr>
        <p:spPr>
          <a:xfrm>
            <a:off x="438027" y="3059650"/>
            <a:ext cx="288032" cy="270718"/>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1</a:t>
            </a:r>
            <a:endParaRPr lang="zh-TW" altLang="en-US" dirty="0">
              <a:solidFill>
                <a:schemeClr val="tx1"/>
              </a:solidFill>
            </a:endParaRPr>
          </a:p>
        </p:txBody>
      </p:sp>
      <p:sp>
        <p:nvSpPr>
          <p:cNvPr id="4" name="投影片編號版面配置區 3"/>
          <p:cNvSpPr>
            <a:spLocks noGrp="1"/>
          </p:cNvSpPr>
          <p:nvPr>
            <p:ph type="sldNum" sz="quarter" idx="12"/>
          </p:nvPr>
        </p:nvSpPr>
        <p:spPr/>
        <p:txBody>
          <a:bodyPr/>
          <a:lstStyle/>
          <a:p>
            <a:fld id="{7A643748-EA64-4C66-B8B9-205DE386B7BC}" type="slidenum">
              <a:rPr lang="zh-TW" altLang="en-US" smtClean="0"/>
              <a:t>35</a:t>
            </a:fld>
            <a:endParaRPr lang="zh-TW" altLang="en-US"/>
          </a:p>
        </p:txBody>
      </p:sp>
    </p:spTree>
    <p:extLst>
      <p:ext uri="{BB962C8B-B14F-4D97-AF65-F5344CB8AC3E}">
        <p14:creationId xmlns:p14="http://schemas.microsoft.com/office/powerpoint/2010/main" val="334508343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圖片 28"/>
          <p:cNvPicPr>
            <a:picLocks noChangeAspect="1" noChangeArrowheads="1"/>
          </p:cNvPicPr>
          <p:nvPr/>
        </p:nvPicPr>
        <p:blipFill>
          <a:blip r:embed="rId2" cstate="print"/>
          <a:srcRect/>
          <a:stretch>
            <a:fillRect/>
          </a:stretch>
        </p:blipFill>
        <p:spPr bwMode="auto">
          <a:xfrm>
            <a:off x="539750" y="1319213"/>
            <a:ext cx="8135938" cy="5168900"/>
          </a:xfrm>
          <a:prstGeom prst="rect">
            <a:avLst/>
          </a:prstGeom>
          <a:noFill/>
          <a:ln w="9525">
            <a:noFill/>
            <a:miter lim="800000"/>
            <a:headEnd/>
            <a:tailEnd/>
          </a:ln>
        </p:spPr>
      </p:pic>
      <p:sp>
        <p:nvSpPr>
          <p:cNvPr id="27650" name="標題 1"/>
          <p:cNvSpPr>
            <a:spLocks noGrp="1"/>
          </p:cNvSpPr>
          <p:nvPr>
            <p:ph type="title"/>
          </p:nvPr>
        </p:nvSpPr>
        <p:spPr/>
        <p:txBody>
          <a:bodyPr/>
          <a:lstStyle/>
          <a:p>
            <a:pPr algn="l"/>
            <a:r>
              <a:rPr lang="zh-TW" altLang="en-US" sz="4000" b="1" dirty="0">
                <a:solidFill>
                  <a:srgbClr val="401D00"/>
                </a:solidFill>
                <a:latin typeface="微軟正黑體" panose="020B0604030504040204" pitchFamily="34" charset="-120"/>
                <a:ea typeface="微軟正黑體" panose="020B0604030504040204" pitchFamily="34" charset="-120"/>
              </a:rPr>
              <a:t>自行採購</a:t>
            </a:r>
            <a:r>
              <a:rPr lang="en-US" altLang="zh-TW" sz="4000" b="1" dirty="0">
                <a:solidFill>
                  <a:srgbClr val="401D00"/>
                </a:solidFill>
                <a:latin typeface="微軟正黑體" panose="020B0604030504040204" pitchFamily="34" charset="-120"/>
                <a:ea typeface="微軟正黑體" panose="020B0604030504040204" pitchFamily="34" charset="-120"/>
              </a:rPr>
              <a:t>-</a:t>
            </a:r>
            <a:r>
              <a:rPr lang="zh-TW" altLang="en-US" sz="4000" b="1" dirty="0">
                <a:solidFill>
                  <a:srgbClr val="401D00"/>
                </a:solidFill>
                <a:latin typeface="微軟正黑體" panose="020B0604030504040204" pitchFamily="34" charset="-120"/>
                <a:ea typeface="微軟正黑體" panose="020B0604030504040204" pitchFamily="34" charset="-120"/>
              </a:rPr>
              <a:t>驗收佐證資料上傳</a:t>
            </a:r>
          </a:p>
        </p:txBody>
      </p:sp>
      <p:sp>
        <p:nvSpPr>
          <p:cNvPr id="27651" name="矩形 3"/>
          <p:cNvSpPr>
            <a:spLocks noChangeArrowheads="1"/>
          </p:cNvSpPr>
          <p:nvPr/>
        </p:nvSpPr>
        <p:spPr bwMode="auto">
          <a:xfrm>
            <a:off x="6396038" y="2693988"/>
            <a:ext cx="431800" cy="166687"/>
          </a:xfrm>
          <a:prstGeom prst="rect">
            <a:avLst/>
          </a:prstGeom>
          <a:solidFill>
            <a:schemeClr val="accent1"/>
          </a:solidFill>
          <a:ln w="9525" algn="ctr">
            <a:noFill/>
            <a:round/>
            <a:headEnd/>
            <a:tailEnd/>
          </a:ln>
        </p:spPr>
        <p:txBody>
          <a:bodyPr/>
          <a:lstStyle/>
          <a:p>
            <a:pPr eaLnBrk="0" fontAlgn="base" hangingPunct="0">
              <a:spcBef>
                <a:spcPct val="0"/>
              </a:spcBef>
              <a:spcAft>
                <a:spcPct val="0"/>
              </a:spcAft>
            </a:pPr>
            <a:endParaRPr lang="zh-TW" altLang="en-US" sz="2800">
              <a:solidFill>
                <a:srgbClr val="6E4900"/>
              </a:solidFill>
              <a:ea typeface="MS PGothic" pitchFamily="34" charset="-128"/>
            </a:endParaRPr>
          </a:p>
        </p:txBody>
      </p:sp>
      <p:sp>
        <p:nvSpPr>
          <p:cNvPr id="5" name="文字方塊 4"/>
          <p:cNvSpPr txBox="1"/>
          <p:nvPr/>
        </p:nvSpPr>
        <p:spPr>
          <a:xfrm>
            <a:off x="1573213" y="3579813"/>
            <a:ext cx="349250" cy="338137"/>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1</a:t>
            </a:r>
            <a:endParaRPr lang="zh-TW" altLang="en-US" sz="1600" dirty="0">
              <a:solidFill>
                <a:srgbClr val="6E4900">
                  <a:lumMod val="50000"/>
                </a:srgbClr>
              </a:solidFill>
              <a:ea typeface="MS PGothic" pitchFamily="34" charset="-128"/>
            </a:endParaRPr>
          </a:p>
        </p:txBody>
      </p:sp>
      <p:sp>
        <p:nvSpPr>
          <p:cNvPr id="27653" name="矩形 5"/>
          <p:cNvSpPr>
            <a:spLocks noChangeArrowheads="1"/>
          </p:cNvSpPr>
          <p:nvPr/>
        </p:nvSpPr>
        <p:spPr bwMode="auto">
          <a:xfrm>
            <a:off x="985838" y="4005263"/>
            <a:ext cx="7402512" cy="360362"/>
          </a:xfrm>
          <a:prstGeom prst="rect">
            <a:avLst/>
          </a:prstGeom>
          <a:noFill/>
          <a:ln w="38100" algn="ctr">
            <a:solidFill>
              <a:srgbClr val="FF0000"/>
            </a:solidFill>
            <a:round/>
            <a:headEnd/>
            <a:tailEnd/>
          </a:ln>
        </p:spPr>
        <p:txBody>
          <a:bodyPr/>
          <a:lstStyle/>
          <a:p>
            <a:pPr eaLnBrk="0" fontAlgn="base" hangingPunct="0">
              <a:spcBef>
                <a:spcPct val="0"/>
              </a:spcBef>
              <a:spcAft>
                <a:spcPct val="0"/>
              </a:spcAft>
            </a:pPr>
            <a:endParaRPr lang="zh-TW" altLang="en-US" sz="2400">
              <a:solidFill>
                <a:srgbClr val="6E4900"/>
              </a:solidFill>
              <a:ea typeface="MS PGothic" pitchFamily="34" charset="-128"/>
            </a:endParaRPr>
          </a:p>
        </p:txBody>
      </p:sp>
      <p:sp>
        <p:nvSpPr>
          <p:cNvPr id="7" name="文字方塊 6"/>
          <p:cNvSpPr txBox="1"/>
          <p:nvPr/>
        </p:nvSpPr>
        <p:spPr>
          <a:xfrm>
            <a:off x="3059113" y="3595688"/>
            <a:ext cx="349250" cy="338137"/>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2</a:t>
            </a:r>
            <a:endParaRPr lang="zh-TW" altLang="en-US" sz="1600" dirty="0">
              <a:solidFill>
                <a:srgbClr val="6E4900">
                  <a:lumMod val="50000"/>
                </a:srgbClr>
              </a:solidFill>
              <a:ea typeface="MS PGothic" pitchFamily="34" charset="-128"/>
            </a:endParaRPr>
          </a:p>
        </p:txBody>
      </p:sp>
      <p:sp>
        <p:nvSpPr>
          <p:cNvPr id="8" name="文字方塊 7"/>
          <p:cNvSpPr txBox="1"/>
          <p:nvPr/>
        </p:nvSpPr>
        <p:spPr>
          <a:xfrm>
            <a:off x="4067175" y="3595688"/>
            <a:ext cx="349250" cy="338137"/>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3</a:t>
            </a:r>
            <a:endParaRPr lang="zh-TW" altLang="en-US" sz="1600" dirty="0">
              <a:solidFill>
                <a:srgbClr val="6E4900">
                  <a:lumMod val="50000"/>
                </a:srgbClr>
              </a:solidFill>
              <a:ea typeface="MS PGothic" pitchFamily="34" charset="-128"/>
            </a:endParaRPr>
          </a:p>
        </p:txBody>
      </p:sp>
      <p:sp>
        <p:nvSpPr>
          <p:cNvPr id="9" name="文字方塊 8"/>
          <p:cNvSpPr txBox="1"/>
          <p:nvPr/>
        </p:nvSpPr>
        <p:spPr>
          <a:xfrm>
            <a:off x="2860675" y="6021388"/>
            <a:ext cx="349250" cy="338137"/>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5</a:t>
            </a:r>
            <a:endParaRPr lang="zh-TW" altLang="en-US" sz="1600" dirty="0">
              <a:solidFill>
                <a:srgbClr val="6E4900">
                  <a:lumMod val="50000"/>
                </a:srgbClr>
              </a:solidFill>
              <a:ea typeface="MS PGothic" pitchFamily="34" charset="-128"/>
            </a:endParaRPr>
          </a:p>
        </p:txBody>
      </p:sp>
      <p:sp>
        <p:nvSpPr>
          <p:cNvPr id="15" name="文字方塊 14"/>
          <p:cNvSpPr txBox="1"/>
          <p:nvPr/>
        </p:nvSpPr>
        <p:spPr>
          <a:xfrm>
            <a:off x="6215063" y="3602038"/>
            <a:ext cx="349250" cy="338137"/>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4</a:t>
            </a:r>
            <a:endParaRPr lang="zh-TW" altLang="en-US" sz="1600" dirty="0">
              <a:solidFill>
                <a:srgbClr val="6E4900">
                  <a:lumMod val="50000"/>
                </a:srgbClr>
              </a:solidFill>
              <a:ea typeface="MS PGothic" pitchFamily="34" charset="-128"/>
            </a:endParaRPr>
          </a:p>
        </p:txBody>
      </p:sp>
      <p:sp>
        <p:nvSpPr>
          <p:cNvPr id="27660" name="矩形 18"/>
          <p:cNvSpPr>
            <a:spLocks noChangeArrowheads="1"/>
          </p:cNvSpPr>
          <p:nvPr/>
        </p:nvSpPr>
        <p:spPr bwMode="auto">
          <a:xfrm>
            <a:off x="2195513" y="5661025"/>
            <a:ext cx="1728787" cy="360363"/>
          </a:xfrm>
          <a:prstGeom prst="rect">
            <a:avLst/>
          </a:prstGeom>
          <a:noFill/>
          <a:ln w="38100" algn="ctr">
            <a:solidFill>
              <a:srgbClr val="FF0000"/>
            </a:solidFill>
            <a:round/>
            <a:headEnd/>
            <a:tailEnd/>
          </a:ln>
        </p:spPr>
        <p:txBody>
          <a:bodyPr/>
          <a:lstStyle/>
          <a:p>
            <a:pPr eaLnBrk="0" fontAlgn="base" hangingPunct="0">
              <a:spcBef>
                <a:spcPct val="0"/>
              </a:spcBef>
              <a:spcAft>
                <a:spcPct val="0"/>
              </a:spcAft>
            </a:pPr>
            <a:endParaRPr lang="zh-TW" altLang="en-US" sz="2400">
              <a:solidFill>
                <a:srgbClr val="6E4900"/>
              </a:solidFill>
              <a:ea typeface="MS PGothic" pitchFamily="34" charset="-128"/>
            </a:endParaRPr>
          </a:p>
        </p:txBody>
      </p:sp>
      <p:sp>
        <p:nvSpPr>
          <p:cNvPr id="3" name="投影片編號版面配置區 2"/>
          <p:cNvSpPr>
            <a:spLocks noGrp="1"/>
          </p:cNvSpPr>
          <p:nvPr>
            <p:ph type="sldNum" sz="quarter" idx="12"/>
          </p:nvPr>
        </p:nvSpPr>
        <p:spPr/>
        <p:txBody>
          <a:bodyPr/>
          <a:lstStyle/>
          <a:p>
            <a:fld id="{7A643748-EA64-4C66-B8B9-205DE386B7BC}" type="slidenum">
              <a:rPr lang="zh-TW" altLang="en-US" smtClean="0"/>
              <a:t>36</a:t>
            </a:fld>
            <a:endParaRPr lang="zh-TW" altLang="en-US"/>
          </a:p>
        </p:txBody>
      </p:sp>
      <p:sp>
        <p:nvSpPr>
          <p:cNvPr id="2" name="圖說文字: 向下箭號 1">
            <a:extLst>
              <a:ext uri="{FF2B5EF4-FFF2-40B4-BE49-F238E27FC236}">
                <a16:creationId xmlns:a16="http://schemas.microsoft.com/office/drawing/2014/main" id="{18D91F7A-15F0-4995-8594-2546D0003DEB}"/>
              </a:ext>
            </a:extLst>
          </p:cNvPr>
          <p:cNvSpPr/>
          <p:nvPr/>
        </p:nvSpPr>
        <p:spPr>
          <a:xfrm>
            <a:off x="5867033" y="1988839"/>
            <a:ext cx="2664986" cy="2232249"/>
          </a:xfrm>
          <a:prstGeom prst="downArrowCallout">
            <a:avLst>
              <a:gd name="adj1" fmla="val 6582"/>
              <a:gd name="adj2" fmla="val 8353"/>
              <a:gd name="adj3" fmla="val 15791"/>
              <a:gd name="adj4" fmla="val 64977"/>
            </a:avLst>
          </a:prstGeom>
          <a:ln>
            <a:noFill/>
          </a:ln>
        </p:spPr>
        <p:style>
          <a:lnRef idx="1">
            <a:schemeClr val="accent6"/>
          </a:lnRef>
          <a:fillRef idx="2">
            <a:schemeClr val="accent6"/>
          </a:fillRef>
          <a:effectRef idx="1">
            <a:schemeClr val="accent6"/>
          </a:effectRef>
          <a:fontRef idx="minor">
            <a:schemeClr val="dk1"/>
          </a:fontRef>
        </p:style>
        <p:txBody>
          <a:bodyPr rtlCol="0" anchor="ctr"/>
          <a:lstStyle/>
          <a:p>
            <a:pPr>
              <a:defRPr/>
            </a:pPr>
            <a:r>
              <a:rPr lang="en-US" altLang="zh-TW" b="1" dirty="0">
                <a:solidFill>
                  <a:schemeClr val="tx1"/>
                </a:solidFill>
                <a:latin typeface="微軟正黑體" panose="020B0604030504040204" pitchFamily="34" charset="-120"/>
                <a:ea typeface="微軟正黑體" panose="020B0604030504040204" pitchFamily="34" charset="-120"/>
              </a:rPr>
              <a:t>1.</a:t>
            </a:r>
            <a:r>
              <a:rPr lang="zh-TW" altLang="en-US" b="1" dirty="0">
                <a:solidFill>
                  <a:schemeClr val="tx1"/>
                </a:solidFill>
                <a:latin typeface="微軟正黑體" panose="020B0604030504040204" pitchFamily="34" charset="-120"/>
                <a:ea typeface="微軟正黑體" panose="020B0604030504040204" pitchFamily="34" charset="-120"/>
              </a:rPr>
              <a:t>點選：驗收附件</a:t>
            </a:r>
            <a:endParaRPr lang="en-US" altLang="zh-TW" b="1" dirty="0">
              <a:solidFill>
                <a:schemeClr val="tx1"/>
              </a:solidFill>
              <a:latin typeface="微軟正黑體" panose="020B0604030504040204" pitchFamily="34" charset="-120"/>
              <a:ea typeface="微軟正黑體" panose="020B0604030504040204" pitchFamily="34" charset="-120"/>
            </a:endParaRPr>
          </a:p>
          <a:p>
            <a:pPr>
              <a:defRPr/>
            </a:pPr>
            <a:r>
              <a:rPr lang="en-US" altLang="zh-TW" b="1" dirty="0">
                <a:solidFill>
                  <a:schemeClr val="tx1"/>
                </a:solidFill>
                <a:latin typeface="微軟正黑體" panose="020B0604030504040204" pitchFamily="34" charset="-120"/>
                <a:ea typeface="微軟正黑體" panose="020B0604030504040204" pitchFamily="34" charset="-120"/>
              </a:rPr>
              <a:t>2.</a:t>
            </a:r>
            <a:r>
              <a:rPr lang="zh-TW" altLang="en-US" b="1" dirty="0">
                <a:solidFill>
                  <a:schemeClr val="tx1"/>
                </a:solidFill>
                <a:latin typeface="微軟正黑體" panose="020B0604030504040204" pitchFamily="34" charset="-120"/>
                <a:ea typeface="微軟正黑體" panose="020B0604030504040204" pitchFamily="34" charset="-120"/>
              </a:rPr>
              <a:t>說明文件名稱</a:t>
            </a:r>
            <a:endParaRPr lang="en-US" altLang="zh-TW" b="1" dirty="0">
              <a:solidFill>
                <a:schemeClr val="tx1"/>
              </a:solidFill>
              <a:latin typeface="微軟正黑體" panose="020B0604030504040204" pitchFamily="34" charset="-120"/>
              <a:ea typeface="微軟正黑體" panose="020B0604030504040204" pitchFamily="34" charset="-120"/>
            </a:endParaRPr>
          </a:p>
          <a:p>
            <a:pPr>
              <a:defRPr/>
            </a:pPr>
            <a:r>
              <a:rPr lang="en-US" altLang="zh-TW" b="1" dirty="0">
                <a:solidFill>
                  <a:schemeClr val="tx1"/>
                </a:solidFill>
                <a:latin typeface="微軟正黑體" panose="020B0604030504040204" pitchFamily="34" charset="-120"/>
                <a:ea typeface="微軟正黑體" panose="020B0604030504040204" pitchFamily="34" charset="-120"/>
              </a:rPr>
              <a:t>3.</a:t>
            </a:r>
            <a:r>
              <a:rPr lang="zh-TW" altLang="en-US" b="1" dirty="0">
                <a:solidFill>
                  <a:schemeClr val="tx1"/>
                </a:solidFill>
                <a:latin typeface="微軟正黑體" panose="020B0604030504040204" pitchFamily="34" charset="-120"/>
                <a:ea typeface="微軟正黑體" panose="020B0604030504040204" pitchFamily="34" charset="-120"/>
              </a:rPr>
              <a:t>點選：電子檔</a:t>
            </a:r>
            <a:r>
              <a:rPr lang="en-US" altLang="zh-TW" b="1" dirty="0">
                <a:solidFill>
                  <a:schemeClr val="tx1"/>
                </a:solidFill>
                <a:latin typeface="微軟正黑體" panose="020B0604030504040204" pitchFamily="34" charset="-120"/>
                <a:ea typeface="微軟正黑體" panose="020B0604030504040204" pitchFamily="34" charset="-120"/>
              </a:rPr>
              <a:t>/</a:t>
            </a:r>
            <a:r>
              <a:rPr lang="zh-TW" altLang="en-US" b="1" dirty="0">
                <a:solidFill>
                  <a:schemeClr val="tx1"/>
                </a:solidFill>
                <a:latin typeface="微軟正黑體" panose="020B0604030504040204" pitchFamily="34" charset="-120"/>
                <a:ea typeface="微軟正黑體" panose="020B0604030504040204" pitchFamily="34" charset="-120"/>
              </a:rPr>
              <a:t>書面</a:t>
            </a:r>
            <a:endParaRPr lang="en-US" altLang="zh-TW" b="1" dirty="0">
              <a:solidFill>
                <a:schemeClr val="tx1"/>
              </a:solidFill>
              <a:latin typeface="微軟正黑體" panose="020B0604030504040204" pitchFamily="34" charset="-120"/>
              <a:ea typeface="微軟正黑體" panose="020B0604030504040204" pitchFamily="34" charset="-120"/>
            </a:endParaRPr>
          </a:p>
          <a:p>
            <a:pPr>
              <a:defRPr/>
            </a:pPr>
            <a:r>
              <a:rPr lang="en-US" altLang="zh-TW" b="1" dirty="0">
                <a:solidFill>
                  <a:schemeClr val="tx1"/>
                </a:solidFill>
                <a:latin typeface="微軟正黑體" panose="020B0604030504040204" pitchFamily="34" charset="-120"/>
                <a:ea typeface="微軟正黑體" panose="020B0604030504040204" pitchFamily="34" charset="-120"/>
              </a:rPr>
              <a:t>4.</a:t>
            </a:r>
            <a:r>
              <a:rPr lang="zh-TW" altLang="en-US" b="1" dirty="0">
                <a:solidFill>
                  <a:schemeClr val="tx1"/>
                </a:solidFill>
                <a:latin typeface="微軟正黑體" panose="020B0604030504040204" pitchFamily="34" charset="-120"/>
                <a:ea typeface="微軟正黑體" panose="020B0604030504040204" pitchFamily="34" charset="-120"/>
              </a:rPr>
              <a:t>選取文件</a:t>
            </a:r>
            <a:endParaRPr lang="en-US" altLang="zh-TW" b="1" dirty="0">
              <a:solidFill>
                <a:schemeClr val="tx1"/>
              </a:solidFill>
              <a:latin typeface="微軟正黑體" panose="020B0604030504040204" pitchFamily="34" charset="-120"/>
              <a:ea typeface="微軟正黑體" panose="020B0604030504040204" pitchFamily="34" charset="-120"/>
            </a:endParaRPr>
          </a:p>
          <a:p>
            <a:pPr>
              <a:defRPr/>
            </a:pPr>
            <a:r>
              <a:rPr lang="en-US" altLang="zh-TW" b="1" dirty="0">
                <a:solidFill>
                  <a:schemeClr val="tx1"/>
                </a:solidFill>
                <a:latin typeface="微軟正黑體" panose="020B0604030504040204" pitchFamily="34" charset="-120"/>
                <a:ea typeface="微軟正黑體" panose="020B0604030504040204" pitchFamily="34" charset="-120"/>
              </a:rPr>
              <a:t>5.</a:t>
            </a:r>
            <a:r>
              <a:rPr lang="zh-TW" altLang="en-US" b="1" dirty="0">
                <a:solidFill>
                  <a:schemeClr val="tx1"/>
                </a:solidFill>
                <a:latin typeface="微軟正黑體" panose="020B0604030504040204" pitchFamily="34" charset="-120"/>
                <a:ea typeface="微軟正黑體" panose="020B0604030504040204" pitchFamily="34" charset="-120"/>
              </a:rPr>
              <a:t>上傳表單附件</a:t>
            </a:r>
            <a:endParaRPr lang="zh-TW" altLang="en-US" dirty="0">
              <a:solidFill>
                <a:schemeClr val="tx1"/>
              </a:solidFill>
            </a:endParaRPr>
          </a:p>
        </p:txBody>
      </p:sp>
    </p:spTree>
    <p:extLst>
      <p:ext uri="{BB962C8B-B14F-4D97-AF65-F5344CB8AC3E}">
        <p14:creationId xmlns:p14="http://schemas.microsoft.com/office/powerpoint/2010/main" val="73408654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sz="4000" b="1" dirty="0">
                <a:solidFill>
                  <a:srgbClr val="401D00"/>
                </a:solidFill>
                <a:latin typeface="微軟正黑體" panose="020B0604030504040204" pitchFamily="34" charset="-120"/>
                <a:ea typeface="微軟正黑體" panose="020B0604030504040204" pitchFamily="34" charset="-120"/>
              </a:rPr>
              <a:t>自行採購</a:t>
            </a:r>
            <a:r>
              <a:rPr lang="en-US" altLang="zh-TW" sz="4000" b="1" dirty="0">
                <a:solidFill>
                  <a:srgbClr val="401D00"/>
                </a:solidFill>
                <a:latin typeface="微軟正黑體" panose="020B0604030504040204" pitchFamily="34" charset="-120"/>
                <a:ea typeface="微軟正黑體" panose="020B0604030504040204" pitchFamily="34" charset="-120"/>
              </a:rPr>
              <a:t>-</a:t>
            </a:r>
            <a:r>
              <a:rPr lang="zh-TW" altLang="en-US" sz="4000" b="1" dirty="0">
                <a:solidFill>
                  <a:srgbClr val="401D00"/>
                </a:solidFill>
                <a:latin typeface="微軟正黑體" panose="020B0604030504040204" pitchFamily="34" charset="-120"/>
                <a:ea typeface="微軟正黑體" panose="020B0604030504040204" pitchFamily="34" charset="-120"/>
              </a:rPr>
              <a:t>結案請款</a:t>
            </a: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530" y="1417638"/>
            <a:ext cx="7272808" cy="5121885"/>
          </a:xfrm>
          <a:prstGeom prst="rect">
            <a:avLst/>
          </a:prstGeom>
        </p:spPr>
      </p:pic>
      <p:sp>
        <p:nvSpPr>
          <p:cNvPr id="4" name="圓角矩形 3"/>
          <p:cNvSpPr/>
          <p:nvPr/>
        </p:nvSpPr>
        <p:spPr>
          <a:xfrm>
            <a:off x="3563888" y="4483159"/>
            <a:ext cx="1028161" cy="28803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a:solidFill>
                  <a:srgbClr val="FF0000"/>
                </a:solidFill>
              </a:ln>
            </a:endParaRPr>
          </a:p>
        </p:txBody>
      </p:sp>
      <p:sp>
        <p:nvSpPr>
          <p:cNvPr id="5" name="文字方塊 4"/>
          <p:cNvSpPr txBox="1"/>
          <p:nvPr/>
        </p:nvSpPr>
        <p:spPr>
          <a:xfrm>
            <a:off x="3563888" y="4809127"/>
            <a:ext cx="4801314" cy="646331"/>
          </a:xfrm>
          <a:prstGeom prst="rect">
            <a:avLst/>
          </a:prstGeom>
          <a:ln>
            <a:noFill/>
          </a:ln>
        </p:spPr>
        <p:style>
          <a:lnRef idx="1">
            <a:schemeClr val="accent6"/>
          </a:lnRef>
          <a:fillRef idx="2">
            <a:schemeClr val="accent6"/>
          </a:fillRef>
          <a:effectRef idx="1">
            <a:schemeClr val="accent6"/>
          </a:effectRef>
          <a:fontRef idx="minor">
            <a:schemeClr val="dk1"/>
          </a:fontRef>
        </p:style>
        <p:txBody>
          <a:bodyPr wrap="none" rtlCol="0">
            <a:spAutoFit/>
          </a:bodyPr>
          <a:lstStyle/>
          <a:p>
            <a:r>
              <a:rPr lang="zh-TW" altLang="en-US" b="1" dirty="0">
                <a:solidFill>
                  <a:schemeClr val="tx1"/>
                </a:solidFill>
                <a:latin typeface="微軟正黑體" panose="020B0604030504040204" pitchFamily="34" charset="-120"/>
                <a:ea typeface="微軟正黑體" panose="020B0604030504040204" pitchFamily="34" charset="-120"/>
              </a:rPr>
              <a:t>如執行修改訂單之品項及金額，</a:t>
            </a:r>
            <a:endParaRPr lang="en-US" altLang="zh-TW" b="1" dirty="0">
              <a:solidFill>
                <a:schemeClr val="tx1"/>
              </a:solidFill>
              <a:latin typeface="微軟正黑體" panose="020B0604030504040204" pitchFamily="34" charset="-120"/>
              <a:ea typeface="微軟正黑體" panose="020B0604030504040204" pitchFamily="34" charset="-120"/>
            </a:endParaRPr>
          </a:p>
          <a:p>
            <a:r>
              <a:rPr lang="zh-TW" altLang="en-US" b="1" dirty="0">
                <a:solidFill>
                  <a:schemeClr val="tx1"/>
                </a:solidFill>
                <a:latin typeface="微軟正黑體" panose="020B0604030504040204" pitchFamily="34" charset="-120"/>
                <a:ea typeface="微軟正黑體" panose="020B0604030504040204" pitchFamily="34" charset="-120"/>
              </a:rPr>
              <a:t>請通知保管組確認驗收內容，再行結案請款。</a:t>
            </a:r>
          </a:p>
        </p:txBody>
      </p:sp>
      <p:sp>
        <p:nvSpPr>
          <p:cNvPr id="6" name="圓角矩形 5"/>
          <p:cNvSpPr/>
          <p:nvPr/>
        </p:nvSpPr>
        <p:spPr>
          <a:xfrm>
            <a:off x="2195736" y="6216525"/>
            <a:ext cx="792089" cy="30536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a:solidFill>
                  <a:srgbClr val="FF0000"/>
                </a:solidFill>
              </a:ln>
            </a:endParaRPr>
          </a:p>
        </p:txBody>
      </p:sp>
      <p:sp>
        <p:nvSpPr>
          <p:cNvPr id="7" name="矩形 6"/>
          <p:cNvSpPr/>
          <p:nvPr/>
        </p:nvSpPr>
        <p:spPr>
          <a:xfrm>
            <a:off x="1907704" y="5937502"/>
            <a:ext cx="288032" cy="270718"/>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a:t>
            </a:r>
            <a:endParaRPr lang="zh-TW" altLang="en-US" dirty="0">
              <a:solidFill>
                <a:schemeClr val="tx1"/>
              </a:solidFill>
            </a:endParaRPr>
          </a:p>
        </p:txBody>
      </p:sp>
      <p:sp>
        <p:nvSpPr>
          <p:cNvPr id="8" name="矩形 7"/>
          <p:cNvSpPr/>
          <p:nvPr/>
        </p:nvSpPr>
        <p:spPr>
          <a:xfrm>
            <a:off x="3221691" y="4515896"/>
            <a:ext cx="288032" cy="222558"/>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1</a:t>
            </a:r>
            <a:endParaRPr lang="zh-TW" altLang="en-US" dirty="0">
              <a:solidFill>
                <a:schemeClr val="tx1"/>
              </a:solidFill>
            </a:endParaRPr>
          </a:p>
        </p:txBody>
      </p:sp>
      <p:sp>
        <p:nvSpPr>
          <p:cNvPr id="10" name="投影片編號版面配置區 9"/>
          <p:cNvSpPr>
            <a:spLocks noGrp="1"/>
          </p:cNvSpPr>
          <p:nvPr>
            <p:ph type="sldNum" sz="quarter" idx="12"/>
          </p:nvPr>
        </p:nvSpPr>
        <p:spPr/>
        <p:txBody>
          <a:bodyPr/>
          <a:lstStyle/>
          <a:p>
            <a:fld id="{7A643748-EA64-4C66-B8B9-205DE386B7BC}" type="slidenum">
              <a:rPr lang="zh-TW" altLang="en-US" smtClean="0"/>
              <a:t>37</a:t>
            </a:fld>
            <a:endParaRPr lang="zh-TW" altLang="en-US"/>
          </a:p>
        </p:txBody>
      </p:sp>
    </p:spTree>
    <p:extLst>
      <p:ext uri="{BB962C8B-B14F-4D97-AF65-F5344CB8AC3E}">
        <p14:creationId xmlns:p14="http://schemas.microsoft.com/office/powerpoint/2010/main" val="22602581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標題 3"/>
          <p:cNvSpPr>
            <a:spLocks noGrp="1"/>
          </p:cNvSpPr>
          <p:nvPr>
            <p:ph type="title"/>
          </p:nvPr>
        </p:nvSpPr>
        <p:spPr>
          <a:xfrm>
            <a:off x="323528" y="274638"/>
            <a:ext cx="8363272" cy="1143000"/>
          </a:xfrm>
        </p:spPr>
        <p:txBody>
          <a:bodyPr/>
          <a:lstStyle/>
          <a:p>
            <a:pPr algn="l"/>
            <a:r>
              <a:rPr lang="zh-TW" altLang="en-US" sz="4000" b="1" dirty="0">
                <a:solidFill>
                  <a:srgbClr val="401D00"/>
                </a:solidFill>
                <a:latin typeface="微軟正黑體" panose="020B0604030504040204" pitchFamily="34" charset="-120"/>
                <a:ea typeface="微軟正黑體" panose="020B0604030504040204" pitchFamily="34" charset="-120"/>
              </a:rPr>
              <a:t>一般採購－到貨點收</a:t>
            </a:r>
            <a:r>
              <a:rPr lang="en-US" altLang="zh-TW" sz="4000" b="1" dirty="0">
                <a:solidFill>
                  <a:srgbClr val="401D00"/>
                </a:solidFill>
                <a:latin typeface="微軟正黑體" panose="020B0604030504040204" pitchFamily="34" charset="-120"/>
                <a:ea typeface="微軟正黑體" panose="020B0604030504040204" pitchFamily="34" charset="-120"/>
              </a:rPr>
              <a:t>(1)</a:t>
            </a:r>
            <a:endParaRPr lang="zh-TW" altLang="en-US" sz="4000" b="1" dirty="0">
              <a:solidFill>
                <a:srgbClr val="401D00"/>
              </a:solidFill>
              <a:latin typeface="微軟正黑體" panose="020B0604030504040204" pitchFamily="34" charset="-120"/>
              <a:ea typeface="微軟正黑體" panose="020B0604030504040204" pitchFamily="34" charset="-120"/>
            </a:endParaRPr>
          </a:p>
        </p:txBody>
      </p:sp>
      <p:pic>
        <p:nvPicPr>
          <p:cNvPr id="30722"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853" r="934" b="4164"/>
          <a:stretch/>
        </p:blipFill>
        <p:spPr bwMode="auto">
          <a:xfrm>
            <a:off x="539552" y="1268413"/>
            <a:ext cx="8208912" cy="4968899"/>
          </a:xfrm>
          <a:prstGeom prst="rect">
            <a:avLst/>
          </a:prstGeom>
          <a:noFill/>
          <a:ln w="9525">
            <a:noFill/>
            <a:miter lim="800000"/>
            <a:headEnd/>
            <a:tailEnd/>
          </a:ln>
        </p:spPr>
      </p:pic>
      <p:sp>
        <p:nvSpPr>
          <p:cNvPr id="7" name="文字方塊 6"/>
          <p:cNvSpPr txBox="1"/>
          <p:nvPr/>
        </p:nvSpPr>
        <p:spPr>
          <a:xfrm>
            <a:off x="4818131" y="2826284"/>
            <a:ext cx="349250" cy="338137"/>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1</a:t>
            </a:r>
            <a:endParaRPr lang="zh-TW" altLang="en-US" sz="1600" dirty="0">
              <a:solidFill>
                <a:srgbClr val="6E4900">
                  <a:lumMod val="50000"/>
                </a:srgbClr>
              </a:solidFill>
              <a:ea typeface="MS PGothic" pitchFamily="34" charset="-128"/>
            </a:endParaRPr>
          </a:p>
        </p:txBody>
      </p:sp>
      <p:sp>
        <p:nvSpPr>
          <p:cNvPr id="9" name="文字方塊 15"/>
          <p:cNvSpPr txBox="1"/>
          <p:nvPr/>
        </p:nvSpPr>
        <p:spPr>
          <a:xfrm>
            <a:off x="3316288" y="5085184"/>
            <a:ext cx="4527549" cy="584775"/>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a:spAutoFit/>
          </a:bodyPr>
          <a:lstStyle>
            <a:defPPr>
              <a:defRPr lang="zh-TW"/>
            </a:defPPr>
            <a:lvl1pPr algn="l" rtl="0" eaLnBrk="0" fontAlgn="base" hangingPunct="0">
              <a:spcBef>
                <a:spcPct val="0"/>
              </a:spcBef>
              <a:spcAft>
                <a:spcPct val="0"/>
              </a:spcAft>
              <a:defRPr sz="2400" kern="1200">
                <a:solidFill>
                  <a:schemeClr val="tx1"/>
                </a:solidFill>
                <a:latin typeface="Arial"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pitchFamily="34" charset="-128"/>
                <a:cs typeface="+mn-cs"/>
              </a:defRPr>
            </a:lvl5pPr>
            <a:lvl6pPr marL="2286000" algn="l" defTabSz="914400" rtl="0" eaLnBrk="1" latinLnBrk="0" hangingPunct="1">
              <a:defRPr sz="2400" kern="1200">
                <a:solidFill>
                  <a:schemeClr val="tx1"/>
                </a:solidFill>
                <a:latin typeface="Arial" charset="0"/>
                <a:ea typeface="MS PGothic" pitchFamily="34" charset="-128"/>
                <a:cs typeface="+mn-cs"/>
              </a:defRPr>
            </a:lvl6pPr>
            <a:lvl7pPr marL="2743200" algn="l" defTabSz="914400" rtl="0" eaLnBrk="1" latinLnBrk="0" hangingPunct="1">
              <a:defRPr sz="2400" kern="1200">
                <a:solidFill>
                  <a:schemeClr val="tx1"/>
                </a:solidFill>
                <a:latin typeface="Arial" charset="0"/>
                <a:ea typeface="MS PGothic" pitchFamily="34" charset="-128"/>
                <a:cs typeface="+mn-cs"/>
              </a:defRPr>
            </a:lvl7pPr>
            <a:lvl8pPr marL="3200400" algn="l" defTabSz="914400" rtl="0" eaLnBrk="1" latinLnBrk="0" hangingPunct="1">
              <a:defRPr sz="2400" kern="1200">
                <a:solidFill>
                  <a:schemeClr val="tx1"/>
                </a:solidFill>
                <a:latin typeface="Arial" charset="0"/>
                <a:ea typeface="MS PGothic" pitchFamily="34" charset="-128"/>
                <a:cs typeface="+mn-cs"/>
              </a:defRPr>
            </a:lvl8pPr>
            <a:lvl9pPr marL="3657600" algn="l" defTabSz="914400" rtl="0" eaLnBrk="1" latinLnBrk="0" hangingPunct="1">
              <a:defRPr sz="2400" kern="1200">
                <a:solidFill>
                  <a:schemeClr val="tx1"/>
                </a:solidFill>
                <a:latin typeface="Arial" charset="0"/>
                <a:ea typeface="MS PGothic" pitchFamily="34" charset="-128"/>
                <a:cs typeface="+mn-cs"/>
              </a:defRPr>
            </a:lvl9pPr>
          </a:lstStyle>
          <a:p>
            <a:pPr marL="180975" indent="-180975">
              <a:defRPr/>
            </a:pPr>
            <a:r>
              <a:rPr lang="en-US" altLang="zh-TW" sz="1600" b="1" dirty="0">
                <a:latin typeface="微軟正黑體" panose="020B0604030504040204" pitchFamily="34" charset="-120"/>
                <a:ea typeface="微軟正黑體" panose="020B0604030504040204" pitchFamily="34" charset="-120"/>
              </a:rPr>
              <a:t>1.</a:t>
            </a:r>
            <a:r>
              <a:rPr lang="zh-TW" altLang="en-US" sz="1600" b="1" dirty="0">
                <a:latin typeface="微軟正黑體" panose="020B0604030504040204" pitchFamily="34" charset="-120"/>
                <a:ea typeface="微軟正黑體" panose="020B0604030504040204" pitchFamily="34" charset="-120"/>
              </a:rPr>
              <a:t>點選：</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開始查詢</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，將會出現未點收之項目</a:t>
            </a:r>
            <a:endParaRPr lang="en-US" altLang="zh-TW" sz="1600" b="1" dirty="0">
              <a:latin typeface="微軟正黑體" panose="020B0604030504040204" pitchFamily="34" charset="-120"/>
              <a:ea typeface="微軟正黑體" panose="020B0604030504040204" pitchFamily="34" charset="-120"/>
            </a:endParaRPr>
          </a:p>
          <a:p>
            <a:pPr marL="180975" indent="-180975">
              <a:defRPr/>
            </a:pPr>
            <a:r>
              <a:rPr lang="en-US" altLang="zh-TW" sz="1600" b="1" dirty="0">
                <a:latin typeface="微軟正黑體" panose="020B0604030504040204" pitchFamily="34" charset="-120"/>
                <a:ea typeface="微軟正黑體" panose="020B0604030504040204" pitchFamily="34" charset="-120"/>
              </a:rPr>
              <a:t>2.</a:t>
            </a:r>
            <a:r>
              <a:rPr lang="zh-TW" altLang="zh-TW" sz="1600" b="1" dirty="0">
                <a:latin typeface="微軟正黑體" panose="020B0604030504040204" pitchFamily="34" charset="-120"/>
                <a:ea typeface="微軟正黑體" panose="020B0604030504040204" pitchFamily="34" charset="-120"/>
              </a:rPr>
              <a:t>點選</a:t>
            </a:r>
            <a:r>
              <a:rPr lang="zh-TW" altLang="en-US" sz="1600" b="1" dirty="0">
                <a:latin typeface="微軟正黑體" panose="020B0604030504040204" pitchFamily="34" charset="-120"/>
                <a:ea typeface="微軟正黑體" panose="020B0604030504040204" pitchFamily="34" charset="-120"/>
              </a:rPr>
              <a:t>：</a:t>
            </a:r>
            <a:r>
              <a:rPr lang="en-US" altLang="zh-TW" sz="1600" b="1" dirty="0">
                <a:latin typeface="微軟正黑體" panose="020B0604030504040204" pitchFamily="34" charset="-120"/>
                <a:ea typeface="微軟正黑體" panose="020B0604030504040204" pitchFamily="34" charset="-120"/>
              </a:rPr>
              <a:t>『</a:t>
            </a:r>
            <a:r>
              <a:rPr lang="zh-TW" altLang="zh-TW" sz="1600" b="1" dirty="0">
                <a:latin typeface="微軟正黑體" panose="020B0604030504040204" pitchFamily="34" charset="-120"/>
                <a:ea typeface="微軟正黑體" panose="020B0604030504040204" pitchFamily="34" charset="-120"/>
              </a:rPr>
              <a:t>到貨點收</a:t>
            </a:r>
            <a:r>
              <a:rPr lang="en-US" altLang="zh-TW" sz="1600" b="1" dirty="0">
                <a:latin typeface="微軟正黑體" panose="020B0604030504040204" pitchFamily="34" charset="-120"/>
                <a:ea typeface="微軟正黑體" panose="020B0604030504040204" pitchFamily="34" charset="-120"/>
              </a:rPr>
              <a:t>』</a:t>
            </a:r>
            <a:r>
              <a:rPr lang="zh-TW" altLang="zh-TW" sz="1600" b="1" dirty="0">
                <a:latin typeface="微軟正黑體" panose="020B0604030504040204" pitchFamily="34" charset="-120"/>
                <a:ea typeface="微軟正黑體" panose="020B0604030504040204" pitchFamily="34" charset="-120"/>
              </a:rPr>
              <a:t>進行點收。</a:t>
            </a:r>
            <a:endParaRPr lang="zh-TW" altLang="en-US" sz="1600" b="1" dirty="0">
              <a:latin typeface="微軟正黑體" panose="020B0604030504040204" pitchFamily="34" charset="-120"/>
              <a:ea typeface="微軟正黑體" panose="020B0604030504040204" pitchFamily="34" charset="-120"/>
            </a:endParaRPr>
          </a:p>
        </p:txBody>
      </p:sp>
      <p:cxnSp>
        <p:nvCxnSpPr>
          <p:cNvPr id="30725" name="直線單箭頭接點 9"/>
          <p:cNvCxnSpPr>
            <a:cxnSpLocks noChangeShapeType="1"/>
          </p:cNvCxnSpPr>
          <p:nvPr/>
        </p:nvCxnSpPr>
        <p:spPr bwMode="auto">
          <a:xfrm flipV="1">
            <a:off x="5580063" y="4652963"/>
            <a:ext cx="0" cy="431800"/>
          </a:xfrm>
          <a:prstGeom prst="straightConnector1">
            <a:avLst/>
          </a:prstGeom>
          <a:noFill/>
          <a:ln w="38100" algn="ctr">
            <a:solidFill>
              <a:srgbClr val="FF0000"/>
            </a:solidFill>
            <a:round/>
            <a:headEnd/>
            <a:tailEnd type="arrow" w="med" len="med"/>
          </a:ln>
        </p:spPr>
      </p:cxnSp>
      <p:sp>
        <p:nvSpPr>
          <p:cNvPr id="11" name="文字方塊 10"/>
          <p:cNvSpPr txBox="1"/>
          <p:nvPr/>
        </p:nvSpPr>
        <p:spPr>
          <a:xfrm>
            <a:off x="7537776" y="4131457"/>
            <a:ext cx="349250" cy="339725"/>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2</a:t>
            </a:r>
            <a:endParaRPr lang="zh-TW" altLang="en-US" sz="1600" dirty="0">
              <a:solidFill>
                <a:srgbClr val="6E4900">
                  <a:lumMod val="50000"/>
                </a:srgbClr>
              </a:solidFill>
              <a:ea typeface="MS PGothic" pitchFamily="34" charset="-128"/>
            </a:endParaRPr>
          </a:p>
        </p:txBody>
      </p:sp>
      <p:sp>
        <p:nvSpPr>
          <p:cNvPr id="12" name="矩形 11"/>
          <p:cNvSpPr/>
          <p:nvPr/>
        </p:nvSpPr>
        <p:spPr bwMode="auto">
          <a:xfrm>
            <a:off x="2943225" y="4164013"/>
            <a:ext cx="504825" cy="287337"/>
          </a:xfrm>
          <a:prstGeom prst="rect">
            <a:avLst/>
          </a:prstGeom>
          <a:solidFill>
            <a:schemeClr val="bg1">
              <a:lumMod val="75000"/>
            </a:schemeClr>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zh-TW" altLang="en-US" sz="2800">
              <a:solidFill>
                <a:srgbClr val="6E4900"/>
              </a:solidFill>
              <a:ea typeface="MS PGothic" pitchFamily="34" charset="-128"/>
            </a:endParaRPr>
          </a:p>
        </p:txBody>
      </p:sp>
      <p:sp>
        <p:nvSpPr>
          <p:cNvPr id="13" name="矩形 12"/>
          <p:cNvSpPr/>
          <p:nvPr/>
        </p:nvSpPr>
        <p:spPr bwMode="auto">
          <a:xfrm>
            <a:off x="3492500" y="4164013"/>
            <a:ext cx="574675" cy="287337"/>
          </a:xfrm>
          <a:prstGeom prst="rect">
            <a:avLst/>
          </a:prstGeom>
          <a:solidFill>
            <a:schemeClr val="bg1">
              <a:lumMod val="75000"/>
            </a:schemeClr>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zh-TW" altLang="en-US" sz="2800">
              <a:solidFill>
                <a:srgbClr val="6E4900"/>
              </a:solidFill>
              <a:ea typeface="MS PGothic" pitchFamily="34" charset="-128"/>
            </a:endParaRPr>
          </a:p>
        </p:txBody>
      </p:sp>
      <p:sp>
        <p:nvSpPr>
          <p:cNvPr id="14" name="矩形 13"/>
          <p:cNvSpPr/>
          <p:nvPr/>
        </p:nvSpPr>
        <p:spPr bwMode="auto">
          <a:xfrm>
            <a:off x="4284663" y="4160838"/>
            <a:ext cx="1223962" cy="287337"/>
          </a:xfrm>
          <a:prstGeom prst="rect">
            <a:avLst/>
          </a:prstGeom>
          <a:solidFill>
            <a:schemeClr val="bg1">
              <a:lumMod val="75000"/>
            </a:schemeClr>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zh-TW" altLang="en-US" sz="2800">
              <a:solidFill>
                <a:srgbClr val="6E4900"/>
              </a:solidFill>
              <a:ea typeface="MS PGothic" pitchFamily="34" charset="-128"/>
            </a:endParaRPr>
          </a:p>
        </p:txBody>
      </p:sp>
      <p:sp>
        <p:nvSpPr>
          <p:cNvPr id="15" name="矩形 14"/>
          <p:cNvSpPr/>
          <p:nvPr/>
        </p:nvSpPr>
        <p:spPr bwMode="auto">
          <a:xfrm>
            <a:off x="7343775" y="3941763"/>
            <a:ext cx="180975" cy="639762"/>
          </a:xfrm>
          <a:prstGeom prst="rect">
            <a:avLst/>
          </a:prstGeom>
          <a:solidFill>
            <a:schemeClr val="bg1">
              <a:lumMod val="75000"/>
            </a:schemeClr>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zh-TW" altLang="en-US" sz="2800">
              <a:solidFill>
                <a:srgbClr val="6E4900"/>
              </a:solidFill>
              <a:ea typeface="MS PGothic" pitchFamily="34" charset="-128"/>
            </a:endParaRPr>
          </a:p>
        </p:txBody>
      </p:sp>
      <p:sp>
        <p:nvSpPr>
          <p:cNvPr id="2" name="矩形 1"/>
          <p:cNvSpPr/>
          <p:nvPr/>
        </p:nvSpPr>
        <p:spPr bwMode="auto">
          <a:xfrm>
            <a:off x="5364088" y="1916832"/>
            <a:ext cx="503312" cy="21602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zh-TW" altLang="en-US" sz="2800">
              <a:solidFill>
                <a:srgbClr val="6E4900"/>
              </a:solidFill>
              <a:ea typeface="MS PGothic" pitchFamily="34" charset="-128"/>
            </a:endParaRPr>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1271473"/>
            <a:ext cx="8208912" cy="884328"/>
          </a:xfrm>
          <a:prstGeom prst="rect">
            <a:avLst/>
          </a:prstGeom>
        </p:spPr>
      </p:pic>
      <p:pic>
        <p:nvPicPr>
          <p:cNvPr id="4" name="圖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552" y="2152650"/>
            <a:ext cx="2032447" cy="4084662"/>
          </a:xfrm>
          <a:prstGeom prst="rect">
            <a:avLst/>
          </a:prstGeom>
        </p:spPr>
      </p:pic>
      <p:sp>
        <p:nvSpPr>
          <p:cNvPr id="16" name="矩形 14"/>
          <p:cNvSpPr>
            <a:spLocks noChangeArrowheads="1"/>
          </p:cNvSpPr>
          <p:nvPr/>
        </p:nvSpPr>
        <p:spPr bwMode="auto">
          <a:xfrm>
            <a:off x="906488" y="3717032"/>
            <a:ext cx="1001216" cy="214013"/>
          </a:xfrm>
          <a:prstGeom prst="rect">
            <a:avLst/>
          </a:prstGeom>
          <a:noFill/>
          <a:ln w="38100" algn="ctr">
            <a:solidFill>
              <a:srgbClr val="FF0000"/>
            </a:solidFill>
            <a:round/>
            <a:headEnd/>
            <a:tailEnd/>
          </a:ln>
        </p:spPr>
        <p:txBody>
          <a:bodyPr/>
          <a:lstStyle/>
          <a:p>
            <a:pPr eaLnBrk="0" fontAlgn="base" hangingPunct="0">
              <a:spcBef>
                <a:spcPct val="0"/>
              </a:spcBef>
              <a:spcAft>
                <a:spcPct val="0"/>
              </a:spcAft>
            </a:pPr>
            <a:endParaRPr lang="zh-TW" altLang="en-US" sz="2400">
              <a:solidFill>
                <a:srgbClr val="6E4900"/>
              </a:solidFill>
              <a:ea typeface="MS PGothic" pitchFamily="34" charset="-128"/>
            </a:endParaRPr>
          </a:p>
        </p:txBody>
      </p:sp>
      <p:sp>
        <p:nvSpPr>
          <p:cNvPr id="6" name="投影片編號版面配置區 5"/>
          <p:cNvSpPr>
            <a:spLocks noGrp="1"/>
          </p:cNvSpPr>
          <p:nvPr>
            <p:ph type="sldNum" sz="quarter" idx="12"/>
          </p:nvPr>
        </p:nvSpPr>
        <p:spPr/>
        <p:txBody>
          <a:bodyPr/>
          <a:lstStyle/>
          <a:p>
            <a:fld id="{7A643748-EA64-4C66-B8B9-205DE386B7BC}" type="slidenum">
              <a:rPr lang="zh-TW" altLang="en-US" smtClean="0"/>
              <a:t>38</a:t>
            </a:fld>
            <a:endParaRPr lang="zh-TW" altLang="en-US"/>
          </a:p>
        </p:txBody>
      </p:sp>
    </p:spTree>
    <p:extLst>
      <p:ext uri="{BB962C8B-B14F-4D97-AF65-F5344CB8AC3E}">
        <p14:creationId xmlns:p14="http://schemas.microsoft.com/office/powerpoint/2010/main" val="398535927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9" name="標題 3"/>
          <p:cNvSpPr>
            <a:spLocks noGrp="1"/>
          </p:cNvSpPr>
          <p:nvPr>
            <p:ph type="title"/>
          </p:nvPr>
        </p:nvSpPr>
        <p:spPr>
          <a:xfrm>
            <a:off x="323528" y="274638"/>
            <a:ext cx="8363272" cy="1143000"/>
          </a:xfrm>
        </p:spPr>
        <p:txBody>
          <a:bodyPr/>
          <a:lstStyle/>
          <a:p>
            <a:pPr algn="l"/>
            <a:r>
              <a:rPr lang="zh-TW" altLang="en-US" sz="4000" b="1" dirty="0">
                <a:solidFill>
                  <a:srgbClr val="401D00"/>
                </a:solidFill>
                <a:latin typeface="微軟正黑體" panose="020B0604030504040204" pitchFamily="34" charset="-120"/>
                <a:ea typeface="微軟正黑體" panose="020B0604030504040204" pitchFamily="34" charset="-120"/>
              </a:rPr>
              <a:t>一般採購－到貨點收</a:t>
            </a:r>
            <a:r>
              <a:rPr lang="en-US" altLang="zh-TW" sz="4000" b="1" dirty="0">
                <a:solidFill>
                  <a:srgbClr val="401D00"/>
                </a:solidFill>
                <a:latin typeface="微軟正黑體" panose="020B0604030504040204" pitchFamily="34" charset="-120"/>
                <a:ea typeface="微軟正黑體" panose="020B0604030504040204" pitchFamily="34" charset="-120"/>
              </a:rPr>
              <a:t>(2)</a:t>
            </a:r>
            <a:endParaRPr lang="zh-TW" altLang="en-US" sz="4000" b="1" dirty="0">
              <a:solidFill>
                <a:srgbClr val="401D00"/>
              </a:solidFill>
              <a:latin typeface="微軟正黑體" panose="020B0604030504040204" pitchFamily="34" charset="-120"/>
              <a:ea typeface="微軟正黑體" panose="020B0604030504040204" pitchFamily="34" charset="-120"/>
            </a:endParaRPr>
          </a:p>
        </p:txBody>
      </p:sp>
      <p:pic>
        <p:nvPicPr>
          <p:cNvPr id="31745" name="圖片 43"/>
          <p:cNvPicPr>
            <a:picLocks noGrp="1" noChangeAspect="1" noChangeArrowheads="1"/>
          </p:cNvPicPr>
          <p:nvPr>
            <p:ph idx="4294967295"/>
          </p:nvPr>
        </p:nvPicPr>
        <p:blipFill rotWithShape="1">
          <a:blip r:embed="rId2" cstate="screen">
            <a:extLst>
              <a:ext uri="{28A0092B-C50C-407E-A947-70E740481C1C}">
                <a14:useLocalDpi xmlns:a14="http://schemas.microsoft.com/office/drawing/2010/main"/>
              </a:ext>
            </a:extLst>
          </a:blip>
          <a:srcRect/>
          <a:stretch/>
        </p:blipFill>
        <p:spPr>
          <a:xfrm>
            <a:off x="2536547" y="1301090"/>
            <a:ext cx="6544628" cy="4783303"/>
          </a:xfrm>
        </p:spPr>
      </p:pic>
      <p:cxnSp>
        <p:nvCxnSpPr>
          <p:cNvPr id="31749" name="直線單箭頭接點 21"/>
          <p:cNvCxnSpPr>
            <a:cxnSpLocks noChangeShapeType="1"/>
          </p:cNvCxnSpPr>
          <p:nvPr/>
        </p:nvCxnSpPr>
        <p:spPr bwMode="auto">
          <a:xfrm flipH="1">
            <a:off x="7055793" y="4433783"/>
            <a:ext cx="329193" cy="462617"/>
          </a:xfrm>
          <a:prstGeom prst="straightConnector1">
            <a:avLst/>
          </a:prstGeom>
          <a:noFill/>
          <a:ln w="38100" algn="ctr">
            <a:solidFill>
              <a:srgbClr val="FF0000"/>
            </a:solidFill>
            <a:round/>
            <a:headEnd/>
            <a:tailEnd type="arrow" w="med" len="med"/>
          </a:ln>
        </p:spPr>
      </p:cxnSp>
      <p:sp>
        <p:nvSpPr>
          <p:cNvPr id="21" name="文字方塊 15"/>
          <p:cNvSpPr txBox="1"/>
          <p:nvPr/>
        </p:nvSpPr>
        <p:spPr>
          <a:xfrm>
            <a:off x="5808861" y="3577085"/>
            <a:ext cx="3152250" cy="830997"/>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a:spAutoFit/>
          </a:bodyPr>
          <a:lstStyle>
            <a:defPPr>
              <a:defRPr lang="zh-TW"/>
            </a:defPPr>
            <a:lvl1pPr algn="l" rtl="0" eaLnBrk="0" fontAlgn="base" hangingPunct="0">
              <a:spcBef>
                <a:spcPct val="0"/>
              </a:spcBef>
              <a:spcAft>
                <a:spcPct val="0"/>
              </a:spcAft>
              <a:defRPr sz="2400" kern="1200">
                <a:solidFill>
                  <a:schemeClr val="tx1"/>
                </a:solidFill>
                <a:latin typeface="Arial"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pitchFamily="34" charset="-128"/>
                <a:cs typeface="+mn-cs"/>
              </a:defRPr>
            </a:lvl5pPr>
            <a:lvl6pPr marL="2286000" algn="l" defTabSz="914400" rtl="0" eaLnBrk="1" latinLnBrk="0" hangingPunct="1">
              <a:defRPr sz="2400" kern="1200">
                <a:solidFill>
                  <a:schemeClr val="tx1"/>
                </a:solidFill>
                <a:latin typeface="Arial" charset="0"/>
                <a:ea typeface="MS PGothic" pitchFamily="34" charset="-128"/>
                <a:cs typeface="+mn-cs"/>
              </a:defRPr>
            </a:lvl6pPr>
            <a:lvl7pPr marL="2743200" algn="l" defTabSz="914400" rtl="0" eaLnBrk="1" latinLnBrk="0" hangingPunct="1">
              <a:defRPr sz="2400" kern="1200">
                <a:solidFill>
                  <a:schemeClr val="tx1"/>
                </a:solidFill>
                <a:latin typeface="Arial" charset="0"/>
                <a:ea typeface="MS PGothic" pitchFamily="34" charset="-128"/>
                <a:cs typeface="+mn-cs"/>
              </a:defRPr>
            </a:lvl7pPr>
            <a:lvl8pPr marL="3200400" algn="l" defTabSz="914400" rtl="0" eaLnBrk="1" latinLnBrk="0" hangingPunct="1">
              <a:defRPr sz="2400" kern="1200">
                <a:solidFill>
                  <a:schemeClr val="tx1"/>
                </a:solidFill>
                <a:latin typeface="Arial" charset="0"/>
                <a:ea typeface="MS PGothic" pitchFamily="34" charset="-128"/>
                <a:cs typeface="+mn-cs"/>
              </a:defRPr>
            </a:lvl8pPr>
            <a:lvl9pPr marL="3657600" algn="l" defTabSz="914400" rtl="0" eaLnBrk="1" latinLnBrk="0" hangingPunct="1">
              <a:defRPr sz="2400" kern="1200">
                <a:solidFill>
                  <a:schemeClr val="tx1"/>
                </a:solidFill>
                <a:latin typeface="Arial" charset="0"/>
                <a:ea typeface="MS PGothic" pitchFamily="34" charset="-128"/>
                <a:cs typeface="+mn-cs"/>
              </a:defRPr>
            </a:lvl9pPr>
          </a:lstStyle>
          <a:p>
            <a:pPr marL="180975" indent="-180975">
              <a:defRPr/>
            </a:pPr>
            <a:r>
              <a:rPr lang="en-US" altLang="zh-TW" sz="1600" b="1" dirty="0">
                <a:latin typeface="微軟正黑體" panose="020B0604030504040204" pitchFamily="34" charset="-120"/>
                <a:ea typeface="微軟正黑體" panose="020B0604030504040204" pitchFamily="34" charset="-120"/>
              </a:rPr>
              <a:t>1.</a:t>
            </a:r>
            <a:r>
              <a:rPr lang="zh-TW" altLang="en-US" sz="1600" b="1" dirty="0">
                <a:latin typeface="微軟正黑體" panose="020B0604030504040204" pitchFamily="34" charset="-120"/>
                <a:ea typeface="微軟正黑體" panose="020B0604030504040204" pitchFamily="34" charset="-120"/>
              </a:rPr>
              <a:t>點選：到貨點收結果</a:t>
            </a:r>
            <a:endParaRPr lang="en-US" altLang="zh-TW" sz="1600" b="1" dirty="0">
              <a:latin typeface="微軟正黑體" panose="020B0604030504040204" pitchFamily="34" charset="-120"/>
              <a:ea typeface="微軟正黑體" panose="020B0604030504040204" pitchFamily="34" charset="-120"/>
            </a:endParaRPr>
          </a:p>
          <a:p>
            <a:pPr marL="180975" indent="-180975">
              <a:defRPr/>
            </a:pPr>
            <a:r>
              <a:rPr lang="en-US" altLang="zh-TW" sz="1600" b="1" dirty="0">
                <a:latin typeface="微軟正黑體" panose="020B0604030504040204" pitchFamily="34" charset="-120"/>
                <a:ea typeface="微軟正黑體" panose="020B0604030504040204" pitchFamily="34" charset="-120"/>
              </a:rPr>
              <a:t>2.</a:t>
            </a:r>
            <a:r>
              <a:rPr lang="zh-TW" altLang="en-US" sz="1600" b="1" dirty="0">
                <a:latin typeface="微軟正黑體" panose="020B0604030504040204" pitchFamily="34" charset="-120"/>
                <a:ea typeface="微軟正黑體" panose="020B0604030504040204" pitchFamily="34" charset="-120"/>
              </a:rPr>
              <a:t>上傳到貨單或驗收佐證照片等</a:t>
            </a:r>
            <a:endParaRPr lang="en-US" altLang="zh-TW" sz="1600" b="1" dirty="0">
              <a:latin typeface="微軟正黑體" panose="020B0604030504040204" pitchFamily="34" charset="-120"/>
              <a:ea typeface="微軟正黑體" panose="020B0604030504040204" pitchFamily="34" charset="-120"/>
            </a:endParaRPr>
          </a:p>
          <a:p>
            <a:pPr marL="180975" indent="-180975">
              <a:defRPr/>
            </a:pPr>
            <a:r>
              <a:rPr lang="en-US" altLang="zh-TW" sz="1600" b="1" dirty="0">
                <a:latin typeface="微軟正黑體" panose="020B0604030504040204" pitchFamily="34" charset="-120"/>
                <a:ea typeface="微軟正黑體" panose="020B0604030504040204" pitchFamily="34" charset="-120"/>
              </a:rPr>
              <a:t>2.</a:t>
            </a:r>
            <a:r>
              <a:rPr lang="zh-TW" altLang="en-US" sz="1600" b="1" dirty="0">
                <a:latin typeface="微軟正黑體" panose="020B0604030504040204" pitchFamily="34" charset="-120"/>
                <a:ea typeface="微軟正黑體" panose="020B0604030504040204" pitchFamily="34" charset="-120"/>
              </a:rPr>
              <a:t>點選：確認點收</a:t>
            </a:r>
          </a:p>
        </p:txBody>
      </p:sp>
      <p:sp>
        <p:nvSpPr>
          <p:cNvPr id="31756" name="矩形 28"/>
          <p:cNvSpPr>
            <a:spLocks noChangeArrowheads="1"/>
          </p:cNvSpPr>
          <p:nvPr/>
        </p:nvSpPr>
        <p:spPr bwMode="auto">
          <a:xfrm>
            <a:off x="3528367" y="4896400"/>
            <a:ext cx="3527425" cy="836856"/>
          </a:xfrm>
          <a:prstGeom prst="rect">
            <a:avLst/>
          </a:prstGeom>
          <a:noFill/>
          <a:ln w="38100" algn="ctr">
            <a:solidFill>
              <a:srgbClr val="FF0000"/>
            </a:solidFill>
            <a:round/>
            <a:headEnd/>
            <a:tailEnd/>
          </a:ln>
        </p:spPr>
        <p:txBody>
          <a:bodyPr/>
          <a:lstStyle/>
          <a:p>
            <a:pPr eaLnBrk="0" fontAlgn="base" hangingPunct="0">
              <a:spcBef>
                <a:spcPct val="0"/>
              </a:spcBef>
              <a:spcAft>
                <a:spcPct val="0"/>
              </a:spcAft>
            </a:pPr>
            <a:endParaRPr lang="zh-TW" altLang="en-US" sz="2400">
              <a:solidFill>
                <a:srgbClr val="6E4900"/>
              </a:solidFill>
              <a:ea typeface="MS PGothic" pitchFamily="34" charset="-128"/>
            </a:endParaRPr>
          </a:p>
        </p:txBody>
      </p:sp>
      <p:sp>
        <p:nvSpPr>
          <p:cNvPr id="33" name="文字方塊 32"/>
          <p:cNvSpPr txBox="1"/>
          <p:nvPr/>
        </p:nvSpPr>
        <p:spPr>
          <a:xfrm>
            <a:off x="5842534" y="4546207"/>
            <a:ext cx="313642"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2</a:t>
            </a:r>
            <a:endParaRPr lang="zh-TW" altLang="en-US" sz="1600" dirty="0">
              <a:solidFill>
                <a:srgbClr val="6E4900">
                  <a:lumMod val="50000"/>
                </a:srgbClr>
              </a:solidFill>
              <a:ea typeface="MS PGothic" pitchFamily="34" charset="-128"/>
            </a:endParaRP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1301090"/>
            <a:ext cx="8657438" cy="848637"/>
          </a:xfrm>
          <a:prstGeom prst="rect">
            <a:avLst/>
          </a:prstGeom>
        </p:spPr>
      </p:pic>
      <p:sp>
        <p:nvSpPr>
          <p:cNvPr id="4" name="投影片編號版面配置區 3"/>
          <p:cNvSpPr>
            <a:spLocks noGrp="1"/>
          </p:cNvSpPr>
          <p:nvPr>
            <p:ph type="sldNum" sz="quarter" idx="12"/>
          </p:nvPr>
        </p:nvSpPr>
        <p:spPr/>
        <p:txBody>
          <a:bodyPr/>
          <a:lstStyle/>
          <a:p>
            <a:fld id="{7A643748-EA64-4C66-B8B9-205DE386B7BC}" type="slidenum">
              <a:rPr lang="zh-TW" altLang="en-US" smtClean="0"/>
              <a:t>39</a:t>
            </a:fld>
            <a:endParaRPr lang="zh-TW" altLang="en-US"/>
          </a:p>
        </p:txBody>
      </p:sp>
      <p:pic>
        <p:nvPicPr>
          <p:cNvPr id="23" name="圖片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571" y="2149727"/>
            <a:ext cx="2021783" cy="4063231"/>
          </a:xfrm>
          <a:prstGeom prst="rect">
            <a:avLst/>
          </a:prstGeom>
        </p:spPr>
      </p:pic>
      <p:sp>
        <p:nvSpPr>
          <p:cNvPr id="31750" name="矩形 22"/>
          <p:cNvSpPr>
            <a:spLocks noChangeArrowheads="1"/>
          </p:cNvSpPr>
          <p:nvPr/>
        </p:nvSpPr>
        <p:spPr bwMode="auto">
          <a:xfrm>
            <a:off x="952946" y="3717032"/>
            <a:ext cx="1013502" cy="216024"/>
          </a:xfrm>
          <a:prstGeom prst="rect">
            <a:avLst/>
          </a:prstGeom>
          <a:noFill/>
          <a:ln w="38100" algn="ctr">
            <a:solidFill>
              <a:srgbClr val="FF0000"/>
            </a:solidFill>
            <a:round/>
            <a:headEnd/>
            <a:tailEnd/>
          </a:ln>
        </p:spPr>
        <p:txBody>
          <a:bodyPr/>
          <a:lstStyle/>
          <a:p>
            <a:pPr eaLnBrk="0" fontAlgn="base" hangingPunct="0">
              <a:spcBef>
                <a:spcPct val="0"/>
              </a:spcBef>
              <a:spcAft>
                <a:spcPct val="0"/>
              </a:spcAft>
            </a:pPr>
            <a:endParaRPr lang="zh-TW" altLang="en-US" sz="2400">
              <a:solidFill>
                <a:srgbClr val="6E4900"/>
              </a:solidFill>
              <a:ea typeface="MS PGothic" pitchFamily="34" charset="-128"/>
            </a:endParaRPr>
          </a:p>
        </p:txBody>
      </p:sp>
      <p:sp>
        <p:nvSpPr>
          <p:cNvPr id="32" name="文字方塊 31"/>
          <p:cNvSpPr txBox="1"/>
          <p:nvPr/>
        </p:nvSpPr>
        <p:spPr>
          <a:xfrm>
            <a:off x="3171412" y="4546207"/>
            <a:ext cx="356955"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1</a:t>
            </a:r>
            <a:endParaRPr lang="zh-TW" altLang="en-US" sz="1600" dirty="0">
              <a:solidFill>
                <a:srgbClr val="6E4900">
                  <a:lumMod val="50000"/>
                </a:srgbClr>
              </a:solidFill>
              <a:ea typeface="MS PGothic" pitchFamily="34" charset="-128"/>
            </a:endParaRPr>
          </a:p>
        </p:txBody>
      </p:sp>
      <p:sp>
        <p:nvSpPr>
          <p:cNvPr id="15" name="文字方塊 14"/>
          <p:cNvSpPr txBox="1"/>
          <p:nvPr/>
        </p:nvSpPr>
        <p:spPr>
          <a:xfrm>
            <a:off x="5948302" y="5530681"/>
            <a:ext cx="313642"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3</a:t>
            </a:r>
            <a:endParaRPr lang="zh-TW" altLang="en-US" sz="1600" dirty="0">
              <a:solidFill>
                <a:srgbClr val="6E4900">
                  <a:lumMod val="50000"/>
                </a:srgbClr>
              </a:solidFill>
              <a:ea typeface="MS PGothic" pitchFamily="34" charset="-128"/>
            </a:endParaRPr>
          </a:p>
        </p:txBody>
      </p:sp>
    </p:spTree>
    <p:extLst>
      <p:ext uri="{BB962C8B-B14F-4D97-AF65-F5344CB8AC3E}">
        <p14:creationId xmlns:p14="http://schemas.microsoft.com/office/powerpoint/2010/main" val="394655422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5"/>
          <p:cNvSpPr>
            <a:spLocks noChangeArrowheads="1"/>
          </p:cNvSpPr>
          <p:nvPr/>
        </p:nvSpPr>
        <p:spPr bwMode="auto">
          <a:xfrm>
            <a:off x="468313" y="1339850"/>
            <a:ext cx="8352159" cy="713111"/>
          </a:xfrm>
          <a:prstGeom prst="rect">
            <a:avLst/>
          </a:prstGeom>
          <a:noFill/>
          <a:ln w="9525">
            <a:noFill/>
            <a:miter lim="800000"/>
            <a:headEnd/>
            <a:tailEnd/>
          </a:ln>
        </p:spPr>
        <p:txBody>
          <a:bodyPr/>
          <a:lstStyle/>
          <a:p>
            <a:pPr marL="354013" indent="-354013" eaLnBrk="0" fontAlgn="base" hangingPunct="0">
              <a:spcBef>
                <a:spcPts val="1200"/>
              </a:spcBef>
              <a:spcAft>
                <a:spcPct val="0"/>
              </a:spcAft>
              <a:buClr>
                <a:srgbClr val="C39F35"/>
              </a:buClr>
              <a:buSzPct val="80000"/>
            </a:pPr>
            <a:r>
              <a:rPr kumimoji="1" lang="zh-TW" altLang="en-US" sz="2000" b="1" dirty="0">
                <a:solidFill>
                  <a:schemeClr val="accent2">
                    <a:lumMod val="50000"/>
                  </a:schemeClr>
                </a:solidFill>
                <a:latin typeface="微軟正黑體" panose="020B0604030504040204" pitchFamily="34" charset="-120"/>
                <a:ea typeface="微軟正黑體" panose="020B0604030504040204" pitchFamily="34" charset="-120"/>
                <a:cs typeface="Arial" charset="0"/>
              </a:rPr>
              <a:t>■</a:t>
            </a:r>
            <a:r>
              <a:rPr kumimoji="1" lang="zh-TW" altLang="en-US" sz="1600" b="1" dirty="0">
                <a:solidFill>
                  <a:schemeClr val="accent2">
                    <a:lumMod val="50000"/>
                  </a:schemeClr>
                </a:solidFill>
                <a:latin typeface="微軟正黑體" panose="020B0604030504040204" pitchFamily="34" charset="-120"/>
                <a:ea typeface="微軟正黑體" panose="020B0604030504040204" pitchFamily="34" charset="-120"/>
                <a:cs typeface="Arial" charset="0"/>
              </a:rPr>
              <a:t> </a:t>
            </a:r>
            <a:r>
              <a:rPr kumimoji="1" lang="zh-TW" altLang="en-US" sz="2400" b="1" dirty="0">
                <a:solidFill>
                  <a:schemeClr val="accent2">
                    <a:lumMod val="50000"/>
                  </a:schemeClr>
                </a:solidFill>
                <a:latin typeface="微軟正黑體" panose="020B0604030504040204" pitchFamily="34" charset="-120"/>
                <a:ea typeface="微軟正黑體" panose="020B0604030504040204" pitchFamily="34" charset="-120"/>
                <a:cs typeface="Arial" charset="0"/>
              </a:rPr>
              <a:t>請購單位負責確實</a:t>
            </a:r>
            <a:r>
              <a:rPr kumimoji="1" lang="zh-TW" altLang="en-US" sz="2400" b="1" dirty="0">
                <a:solidFill>
                  <a:srgbClr val="FF0000"/>
                </a:solidFill>
                <a:latin typeface="微軟正黑體" panose="020B0604030504040204" pitchFamily="34" charset="-120"/>
                <a:ea typeface="微軟正黑體" panose="020B0604030504040204" pitchFamily="34" charset="-120"/>
                <a:cs typeface="Arial" charset="0"/>
              </a:rPr>
              <a:t>到貨點收</a:t>
            </a:r>
            <a:r>
              <a:rPr kumimoji="1" lang="zh-TW" altLang="en-US" sz="2400" b="1" dirty="0">
                <a:solidFill>
                  <a:schemeClr val="accent2">
                    <a:lumMod val="50000"/>
                  </a:schemeClr>
                </a:solidFill>
                <a:latin typeface="微軟正黑體" panose="020B0604030504040204" pitchFamily="34" charset="-120"/>
                <a:ea typeface="微軟正黑體" panose="020B0604030504040204" pitchFamily="34" charset="-120"/>
                <a:cs typeface="Arial" charset="0"/>
              </a:rPr>
              <a:t>與</a:t>
            </a:r>
            <a:r>
              <a:rPr kumimoji="1" lang="zh-TW" altLang="en-US" sz="2400" b="1" dirty="0">
                <a:solidFill>
                  <a:srgbClr val="FF0000"/>
                </a:solidFill>
                <a:latin typeface="微軟正黑體" panose="020B0604030504040204" pitchFamily="34" charset="-120"/>
                <a:ea typeface="微軟正黑體" panose="020B0604030504040204" pitchFamily="34" charset="-120"/>
                <a:cs typeface="Arial" charset="0"/>
              </a:rPr>
              <a:t>功能驗收</a:t>
            </a:r>
            <a:endParaRPr kumimoji="1" lang="en-US" altLang="zh-TW" sz="2400" b="1" dirty="0">
              <a:solidFill>
                <a:srgbClr val="FF0000"/>
              </a:solidFill>
              <a:latin typeface="微軟正黑體" panose="020B0604030504040204" pitchFamily="34" charset="-120"/>
              <a:ea typeface="微軟正黑體" panose="020B0604030504040204" pitchFamily="34" charset="-120"/>
              <a:cs typeface="Arial" charset="0"/>
            </a:endParaRPr>
          </a:p>
          <a:p>
            <a:pPr marL="354013" indent="-354013" eaLnBrk="0" fontAlgn="base" hangingPunct="0">
              <a:spcBef>
                <a:spcPts val="1200"/>
              </a:spcBef>
              <a:spcAft>
                <a:spcPct val="0"/>
              </a:spcAft>
              <a:buClr>
                <a:srgbClr val="C39F35"/>
              </a:buClr>
              <a:buSzPct val="80000"/>
            </a:pPr>
            <a:r>
              <a:rPr kumimoji="1" lang="zh-TW" altLang="en-US" sz="2400" b="1" dirty="0">
                <a:solidFill>
                  <a:srgbClr val="292929"/>
                </a:solidFill>
                <a:latin typeface="標楷體" pitchFamily="65" charset="-120"/>
                <a:ea typeface="標楷體" panose="03000509000000000000" pitchFamily="65" charset="-120"/>
                <a:cs typeface="Arial" charset="0"/>
              </a:rPr>
              <a:t>　</a:t>
            </a:r>
            <a:endParaRPr kumimoji="1" lang="en-US" altLang="zh-TW" sz="2400" b="1" dirty="0">
              <a:latin typeface="標楷體" panose="03000509000000000000" pitchFamily="65" charset="-120"/>
              <a:ea typeface="標楷體" panose="03000509000000000000" pitchFamily="65" charset="-120"/>
              <a:cs typeface="Arial" charset="0"/>
            </a:endParaRPr>
          </a:p>
        </p:txBody>
      </p:sp>
      <p:graphicFrame>
        <p:nvGraphicFramePr>
          <p:cNvPr id="18466" name="Group 34"/>
          <p:cNvGraphicFramePr>
            <a:graphicFrameLocks noGrp="1"/>
          </p:cNvGraphicFramePr>
          <p:nvPr>
            <p:extLst/>
          </p:nvPr>
        </p:nvGraphicFramePr>
        <p:xfrm>
          <a:off x="539750" y="1916832"/>
          <a:ext cx="8209284" cy="3600401"/>
        </p:xfrm>
        <a:graphic>
          <a:graphicData uri="http://schemas.openxmlformats.org/drawingml/2006/table">
            <a:tbl>
              <a:tblPr/>
              <a:tblGrid>
                <a:gridCol w="1776759">
                  <a:extLst>
                    <a:ext uri="{9D8B030D-6E8A-4147-A177-3AD203B41FA5}">
                      <a16:colId xmlns:a16="http://schemas.microsoft.com/office/drawing/2014/main" val="20000"/>
                    </a:ext>
                  </a:extLst>
                </a:gridCol>
                <a:gridCol w="1869984">
                  <a:extLst>
                    <a:ext uri="{9D8B030D-6E8A-4147-A177-3AD203B41FA5}">
                      <a16:colId xmlns:a16="http://schemas.microsoft.com/office/drawing/2014/main" val="20001"/>
                    </a:ext>
                  </a:extLst>
                </a:gridCol>
                <a:gridCol w="1681706">
                  <a:extLst>
                    <a:ext uri="{9D8B030D-6E8A-4147-A177-3AD203B41FA5}">
                      <a16:colId xmlns:a16="http://schemas.microsoft.com/office/drawing/2014/main" val="20002"/>
                    </a:ext>
                  </a:extLst>
                </a:gridCol>
                <a:gridCol w="1403859">
                  <a:extLst>
                    <a:ext uri="{9D8B030D-6E8A-4147-A177-3AD203B41FA5}">
                      <a16:colId xmlns:a16="http://schemas.microsoft.com/office/drawing/2014/main" val="20003"/>
                    </a:ext>
                  </a:extLst>
                </a:gridCol>
                <a:gridCol w="1476976">
                  <a:extLst>
                    <a:ext uri="{9D8B030D-6E8A-4147-A177-3AD203B41FA5}">
                      <a16:colId xmlns:a16="http://schemas.microsoft.com/office/drawing/2014/main" val="20004"/>
                    </a:ext>
                  </a:extLst>
                </a:gridCol>
              </a:tblGrid>
              <a:tr h="70730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1C1C1C"/>
                          </a:solidFill>
                          <a:effectLst/>
                          <a:latin typeface="Arial" charset="0"/>
                          <a:ea typeface="標楷體" pitchFamily="65" charset="-120"/>
                        </a:rPr>
                        <a:t>作業分類</a:t>
                      </a:r>
                    </a:p>
                  </a:txBody>
                  <a:tcPr marT="45719" marB="45719"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1C1C1C"/>
                          </a:solidFill>
                          <a:effectLst/>
                          <a:latin typeface="Arial" charset="0"/>
                          <a:ea typeface="標楷體" pitchFamily="65" charset="-120"/>
                        </a:rPr>
                        <a:t>自行採購</a:t>
                      </a:r>
                    </a:p>
                  </a:txBody>
                  <a:tcPr marT="45719" marB="4571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40000"/>
                        <a:lumOff val="60000"/>
                      </a:schemeClr>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1C1C1C"/>
                          </a:solidFill>
                          <a:effectLst/>
                          <a:latin typeface="Arial" charset="0"/>
                          <a:ea typeface="標楷體" pitchFamily="65" charset="-120"/>
                        </a:rPr>
                        <a:t>一  般  採  購</a:t>
                      </a:r>
                    </a:p>
                  </a:txBody>
                  <a:tcPr marT="45719" marB="45719"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40000"/>
                        <a:lumOff val="60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89395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rgbClr val="1C1C1C"/>
                          </a:solidFill>
                          <a:effectLst/>
                          <a:latin typeface="Arial" charset="0"/>
                          <a:ea typeface="標楷體" pitchFamily="65" charset="-120"/>
                        </a:rPr>
                        <a:t>採購分級</a:t>
                      </a:r>
                    </a:p>
                  </a:txBody>
                  <a:tcPr marT="45719" marB="45719"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DFBF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rgbClr val="1C1C1C"/>
                          </a:solidFill>
                          <a:effectLst/>
                          <a:latin typeface="Arial" charset="0"/>
                          <a:ea typeface="標楷體" pitchFamily="65" charset="-120"/>
                        </a:rPr>
                        <a:t>≦10</a:t>
                      </a:r>
                      <a:r>
                        <a:rPr kumimoji="0" lang="zh-TW" altLang="zh-TW" sz="1600" b="1" i="0" u="none" strike="noStrike" cap="none" normalizeH="0" baseline="0" dirty="0">
                          <a:ln>
                            <a:noFill/>
                          </a:ln>
                          <a:solidFill>
                            <a:srgbClr val="1C1C1C"/>
                          </a:solidFill>
                          <a:effectLst/>
                          <a:latin typeface="Arial" charset="0"/>
                          <a:ea typeface="標楷體" pitchFamily="65" charset="-120"/>
                        </a:rPr>
                        <a:t>萬元</a:t>
                      </a:r>
                      <a:endParaRPr kumimoji="0" lang="zh-TW" altLang="en-US" sz="1600" b="1" i="0" u="none" strike="noStrike" cap="none" normalizeH="0" baseline="0" dirty="0">
                        <a:ln>
                          <a:noFill/>
                        </a:ln>
                        <a:solidFill>
                          <a:srgbClr val="1C1C1C"/>
                        </a:solidFill>
                        <a:effectLst/>
                        <a:latin typeface="Arial" charset="0"/>
                        <a:ea typeface="標楷體" pitchFamily="65" charset="-120"/>
                      </a:endParaRPr>
                    </a:p>
                  </a:txBody>
                  <a:tcPr marT="45719" marB="4571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DFBF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rgbClr val="1C1C1C"/>
                          </a:solidFill>
                          <a:effectLst/>
                          <a:latin typeface="Arial" charset="0"/>
                          <a:ea typeface="標楷體" pitchFamily="65" charset="-120"/>
                        </a:rPr>
                        <a:t>＞</a:t>
                      </a:r>
                      <a:r>
                        <a:rPr kumimoji="0" lang="en-US" altLang="zh-TW" sz="1600" b="1" i="0" u="none" strike="noStrike" cap="none" normalizeH="0" baseline="0" dirty="0">
                          <a:ln>
                            <a:noFill/>
                          </a:ln>
                          <a:solidFill>
                            <a:srgbClr val="1C1C1C"/>
                          </a:solidFill>
                          <a:effectLst/>
                          <a:latin typeface="Arial" charset="0"/>
                          <a:ea typeface="標楷體" pitchFamily="65" charset="-120"/>
                        </a:rPr>
                        <a:t>10</a:t>
                      </a:r>
                      <a:r>
                        <a:rPr kumimoji="0" lang="zh-TW" altLang="zh-TW" sz="1600" b="1" i="0" u="none" strike="noStrike" cap="none" normalizeH="0" baseline="0" dirty="0">
                          <a:ln>
                            <a:noFill/>
                          </a:ln>
                          <a:solidFill>
                            <a:srgbClr val="1C1C1C"/>
                          </a:solidFill>
                          <a:effectLst/>
                          <a:latin typeface="Arial" charset="0"/>
                          <a:ea typeface="標楷體" pitchFamily="65" charset="-120"/>
                        </a:rPr>
                        <a:t>萬元</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rgbClr val="1C1C1C"/>
                          </a:solidFill>
                          <a:effectLst/>
                          <a:latin typeface="Arial" charset="0"/>
                          <a:ea typeface="標楷體" pitchFamily="65" charset="-120"/>
                        </a:rPr>
                        <a:t>≦30</a:t>
                      </a:r>
                      <a:r>
                        <a:rPr kumimoji="0" lang="zh-TW" altLang="zh-TW" sz="1600" b="1" i="0" u="none" strike="noStrike" cap="none" normalizeH="0" baseline="0" dirty="0">
                          <a:ln>
                            <a:noFill/>
                          </a:ln>
                          <a:solidFill>
                            <a:srgbClr val="1C1C1C"/>
                          </a:solidFill>
                          <a:effectLst/>
                          <a:latin typeface="Arial" charset="0"/>
                          <a:ea typeface="標楷體" pitchFamily="65" charset="-120"/>
                        </a:rPr>
                        <a:t>萬元</a:t>
                      </a:r>
                      <a:endParaRPr kumimoji="0" lang="zh-TW" altLang="en-US" sz="1600" b="1" i="0" u="none" strike="noStrike" cap="none" normalizeH="0" baseline="0" dirty="0">
                        <a:ln>
                          <a:noFill/>
                        </a:ln>
                        <a:solidFill>
                          <a:srgbClr val="1C1C1C"/>
                        </a:solidFill>
                        <a:effectLst/>
                        <a:latin typeface="Arial" charset="0"/>
                        <a:ea typeface="標楷體" pitchFamily="65" charset="-120"/>
                      </a:endParaRPr>
                    </a:p>
                  </a:txBody>
                  <a:tcPr marT="45719" marB="4571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DFBF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rgbClr val="1C1C1C"/>
                          </a:solidFill>
                          <a:effectLst/>
                          <a:latin typeface="Arial" charset="0"/>
                          <a:ea typeface="標楷體" pitchFamily="65" charset="-120"/>
                        </a:rPr>
                        <a:t>＞</a:t>
                      </a:r>
                      <a:r>
                        <a:rPr kumimoji="0" lang="en-US" altLang="zh-TW" sz="1600" b="1" i="0" u="none" strike="noStrike" cap="none" normalizeH="0" baseline="0" dirty="0">
                          <a:ln>
                            <a:noFill/>
                          </a:ln>
                          <a:solidFill>
                            <a:srgbClr val="1C1C1C"/>
                          </a:solidFill>
                          <a:effectLst/>
                          <a:latin typeface="Arial" charset="0"/>
                          <a:ea typeface="標楷體" pitchFamily="65" charset="-120"/>
                        </a:rPr>
                        <a:t>30</a:t>
                      </a:r>
                      <a:r>
                        <a:rPr kumimoji="0" lang="zh-TW" altLang="zh-TW" sz="1600" b="1" i="0" u="none" strike="noStrike" cap="none" normalizeH="0" baseline="0" dirty="0">
                          <a:ln>
                            <a:noFill/>
                          </a:ln>
                          <a:solidFill>
                            <a:srgbClr val="1C1C1C"/>
                          </a:solidFill>
                          <a:effectLst/>
                          <a:latin typeface="Arial" charset="0"/>
                          <a:ea typeface="標楷體" pitchFamily="65" charset="-120"/>
                        </a:rPr>
                        <a:t>萬元</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rgbClr val="1C1C1C"/>
                          </a:solidFill>
                          <a:effectLst/>
                          <a:latin typeface="Arial" charset="0"/>
                          <a:ea typeface="標楷體" pitchFamily="65" charset="-120"/>
                        </a:rPr>
                        <a:t>≦100</a:t>
                      </a:r>
                      <a:r>
                        <a:rPr kumimoji="0" lang="zh-TW" altLang="zh-TW" sz="1600" b="1" i="0" u="none" strike="noStrike" cap="none" normalizeH="0" baseline="0" dirty="0">
                          <a:ln>
                            <a:noFill/>
                          </a:ln>
                          <a:solidFill>
                            <a:srgbClr val="1C1C1C"/>
                          </a:solidFill>
                          <a:effectLst/>
                          <a:latin typeface="Arial" charset="0"/>
                          <a:ea typeface="標楷體" pitchFamily="65" charset="-120"/>
                        </a:rPr>
                        <a:t>萬元</a:t>
                      </a:r>
                      <a:endParaRPr kumimoji="0" lang="zh-TW" altLang="en-US" sz="1600" b="1" i="0" u="none" strike="noStrike" cap="none" normalizeH="0" baseline="0" dirty="0">
                        <a:ln>
                          <a:noFill/>
                        </a:ln>
                        <a:solidFill>
                          <a:srgbClr val="1C1C1C"/>
                        </a:solidFill>
                        <a:effectLst/>
                        <a:latin typeface="Arial" charset="0"/>
                        <a:ea typeface="標楷體" pitchFamily="65" charset="-120"/>
                      </a:endParaRPr>
                    </a:p>
                  </a:txBody>
                  <a:tcPr marT="45719" marB="4571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DFBF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rgbClr val="1C1C1C"/>
                          </a:solidFill>
                          <a:effectLst/>
                          <a:latin typeface="Arial" charset="0"/>
                          <a:ea typeface="標楷體" pitchFamily="65" charset="-120"/>
                        </a:rPr>
                        <a:t>＞</a:t>
                      </a:r>
                      <a:r>
                        <a:rPr kumimoji="0" lang="en-US" altLang="zh-TW" sz="1600" b="1" i="0" u="none" strike="noStrike" cap="none" normalizeH="0" baseline="0" dirty="0">
                          <a:ln>
                            <a:noFill/>
                          </a:ln>
                          <a:solidFill>
                            <a:srgbClr val="1C1C1C"/>
                          </a:solidFill>
                          <a:effectLst/>
                          <a:latin typeface="Arial" charset="0"/>
                          <a:ea typeface="標楷體" pitchFamily="65" charset="-120"/>
                        </a:rPr>
                        <a:t>100</a:t>
                      </a:r>
                      <a:r>
                        <a:rPr kumimoji="0" lang="zh-TW" altLang="zh-TW" sz="1600" b="1" i="0" u="none" strike="noStrike" cap="none" normalizeH="0" baseline="0" dirty="0">
                          <a:ln>
                            <a:noFill/>
                          </a:ln>
                          <a:solidFill>
                            <a:srgbClr val="1C1C1C"/>
                          </a:solidFill>
                          <a:effectLst/>
                          <a:latin typeface="Arial" charset="0"/>
                          <a:ea typeface="標楷體" pitchFamily="65" charset="-120"/>
                        </a:rPr>
                        <a:t>萬元</a:t>
                      </a:r>
                      <a:endParaRPr kumimoji="0" lang="zh-TW" altLang="en-US" sz="1600" b="1" i="0" u="none" strike="noStrike" cap="none" normalizeH="0" baseline="0" dirty="0">
                        <a:ln>
                          <a:noFill/>
                        </a:ln>
                        <a:solidFill>
                          <a:srgbClr val="1C1C1C"/>
                        </a:solidFill>
                        <a:effectLst/>
                        <a:latin typeface="Arial" charset="0"/>
                        <a:ea typeface="標楷體" pitchFamily="65" charset="-120"/>
                      </a:endParaRPr>
                    </a:p>
                  </a:txBody>
                  <a:tcPr marT="45719" marB="45719"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DFBF8"/>
                    </a:solidFill>
                  </a:tcPr>
                </a:tc>
                <a:extLst>
                  <a:ext uri="{0D108BD9-81ED-4DB2-BD59-A6C34878D82A}">
                    <a16:rowId xmlns:a16="http://schemas.microsoft.com/office/drawing/2014/main" val="10001"/>
                  </a:ext>
                </a:extLst>
              </a:tr>
              <a:tr h="1060375">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zh-TW" altLang="en-US" sz="1800" b="1" i="0" u="none" strike="noStrike" cap="none" normalizeH="0" baseline="0">
                          <a:ln>
                            <a:noFill/>
                          </a:ln>
                          <a:solidFill>
                            <a:srgbClr val="0000FF"/>
                          </a:solidFill>
                          <a:effectLst/>
                          <a:latin typeface="Arial" charset="0"/>
                          <a:ea typeface="標楷體" pitchFamily="65" charset="-120"/>
                        </a:rPr>
                        <a:t>請購單位</a:t>
                      </a:r>
                    </a:p>
                    <a:p>
                      <a:pPr marL="0" marR="0" lvl="0" indent="0" algn="ctr" defTabSz="914400" rtl="0" eaLnBrk="1" fontAlgn="base" latinLnBrk="0" hangingPunct="1">
                        <a:lnSpc>
                          <a:spcPct val="90000"/>
                        </a:lnSpc>
                        <a:spcBef>
                          <a:spcPct val="0"/>
                        </a:spcBef>
                        <a:spcAft>
                          <a:spcPct val="0"/>
                        </a:spcAft>
                        <a:buClrTx/>
                        <a:buSzTx/>
                        <a:buFontTx/>
                        <a:buNone/>
                        <a:tabLst/>
                      </a:pPr>
                      <a:r>
                        <a:rPr kumimoji="0" lang="zh-TW" altLang="en-US" sz="1800" b="1" i="0" u="none" strike="noStrike" cap="none" normalizeH="0" baseline="0">
                          <a:ln>
                            <a:noFill/>
                          </a:ln>
                          <a:solidFill>
                            <a:srgbClr val="0000FF"/>
                          </a:solidFill>
                          <a:effectLst/>
                          <a:latin typeface="Arial" charset="0"/>
                          <a:ea typeface="標楷體" pitchFamily="65" charset="-120"/>
                        </a:rPr>
                        <a:t>驗收</a:t>
                      </a:r>
                    </a:p>
                  </a:txBody>
                  <a:tcPr marT="45719" marB="45719"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EFDFC"/>
                    </a:solidFill>
                  </a:tcPr>
                </a:tc>
                <a:tc gridSpan="4">
                  <a:txBody>
                    <a:bodyPr/>
                    <a:lstStyle/>
                    <a:p>
                      <a:pPr marL="0" marR="0" lvl="0" indent="0" algn="l" defTabSz="914400" rtl="0" eaLnBrk="1" fontAlgn="base" latinLnBrk="0" hangingPunct="1">
                        <a:lnSpc>
                          <a:spcPct val="100000"/>
                        </a:lnSpc>
                        <a:spcBef>
                          <a:spcPct val="0"/>
                        </a:spcBef>
                        <a:spcAft>
                          <a:spcPct val="50000"/>
                        </a:spcAft>
                        <a:buClrTx/>
                        <a:buSzTx/>
                        <a:buFontTx/>
                        <a:buNone/>
                        <a:tabLst/>
                      </a:pPr>
                      <a:r>
                        <a:rPr kumimoji="0" lang="zh-TW" altLang="en-US" sz="1600" b="1" i="0" u="none" strike="noStrike" cap="none" normalizeH="0" baseline="0" dirty="0">
                          <a:ln>
                            <a:noFill/>
                          </a:ln>
                          <a:solidFill>
                            <a:srgbClr val="1C1C1C"/>
                          </a:solidFill>
                          <a:effectLst/>
                          <a:latin typeface="Arial" charset="0"/>
                          <a:ea typeface="標楷體" pitchFamily="65" charset="-120"/>
                        </a:rPr>
                        <a:t>     </a:t>
                      </a:r>
                      <a:r>
                        <a:rPr kumimoji="0" lang="en-US" altLang="zh-TW" sz="1600" b="1" i="0" u="none" strike="noStrike" cap="none" normalizeH="0" baseline="0" dirty="0">
                          <a:ln>
                            <a:noFill/>
                          </a:ln>
                          <a:solidFill>
                            <a:srgbClr val="1C1C1C"/>
                          </a:solidFill>
                          <a:effectLst/>
                          <a:latin typeface="Arial" charset="0"/>
                          <a:ea typeface="標楷體" pitchFamily="65" charset="-120"/>
                        </a:rPr>
                        <a:t>(</a:t>
                      </a:r>
                      <a:r>
                        <a:rPr kumimoji="0" lang="zh-TW" altLang="en-US" sz="1600" b="1" i="0" u="none" strike="noStrike" cap="none" normalizeH="0" baseline="0" dirty="0">
                          <a:ln>
                            <a:noFill/>
                          </a:ln>
                          <a:solidFill>
                            <a:srgbClr val="1C1C1C"/>
                          </a:solidFill>
                          <a:effectLst/>
                          <a:latin typeface="Arial" charset="0"/>
                          <a:ea typeface="標楷體" pitchFamily="65" charset="-120"/>
                        </a:rPr>
                        <a:t>自行 </a:t>
                      </a:r>
                      <a:r>
                        <a:rPr kumimoji="0" lang="en-US" altLang="zh-TW" sz="1600" b="1" i="0" u="none" strike="noStrike" cap="none" normalizeH="0" baseline="0" dirty="0">
                          <a:ln>
                            <a:noFill/>
                          </a:ln>
                          <a:solidFill>
                            <a:srgbClr val="1C1C1C"/>
                          </a:solidFill>
                          <a:effectLst/>
                          <a:latin typeface="Arial" charset="0"/>
                          <a:ea typeface="標楷體" pitchFamily="65" charset="-120"/>
                        </a:rPr>
                        <a:t>&amp; </a:t>
                      </a:r>
                      <a:r>
                        <a:rPr kumimoji="0" lang="zh-TW" altLang="en-US" sz="1600" b="1" i="0" u="none" strike="noStrike" cap="none" normalizeH="0" baseline="0" dirty="0">
                          <a:ln>
                            <a:noFill/>
                          </a:ln>
                          <a:solidFill>
                            <a:srgbClr val="1C1C1C"/>
                          </a:solidFill>
                          <a:effectLst/>
                          <a:latin typeface="Arial" charset="0"/>
                          <a:ea typeface="標楷體" pitchFamily="65" charset="-120"/>
                        </a:rPr>
                        <a:t>一般</a:t>
                      </a:r>
                      <a:r>
                        <a:rPr kumimoji="0" lang="en-US" altLang="zh-TW" sz="1600" b="1" i="0" u="none" strike="noStrike" cap="none" normalizeH="0" baseline="0" dirty="0">
                          <a:ln>
                            <a:noFill/>
                          </a:ln>
                          <a:solidFill>
                            <a:srgbClr val="1C1C1C"/>
                          </a:solidFill>
                          <a:effectLst/>
                          <a:latin typeface="Arial" charset="0"/>
                          <a:ea typeface="標楷體" pitchFamily="65" charset="-120"/>
                        </a:rPr>
                        <a:t>)              (</a:t>
                      </a:r>
                      <a:r>
                        <a:rPr kumimoji="0" lang="zh-TW" altLang="en-US" sz="1600" b="1" i="0" u="none" strike="noStrike" cap="none" normalizeH="0" baseline="0" dirty="0">
                          <a:ln>
                            <a:noFill/>
                          </a:ln>
                          <a:solidFill>
                            <a:srgbClr val="1C1C1C"/>
                          </a:solidFill>
                          <a:effectLst/>
                          <a:latin typeface="Arial" charset="0"/>
                          <a:ea typeface="標楷體" pitchFamily="65" charset="-120"/>
                        </a:rPr>
                        <a:t>自行 </a:t>
                      </a:r>
                      <a:r>
                        <a:rPr kumimoji="0" lang="en-US" altLang="zh-TW" sz="1600" b="1" i="0" u="none" strike="noStrike" cap="none" normalizeH="0" baseline="0" dirty="0">
                          <a:ln>
                            <a:noFill/>
                          </a:ln>
                          <a:solidFill>
                            <a:srgbClr val="1C1C1C"/>
                          </a:solidFill>
                          <a:effectLst/>
                          <a:latin typeface="Arial" charset="0"/>
                          <a:ea typeface="標楷體" pitchFamily="65" charset="-120"/>
                        </a:rPr>
                        <a:t>&amp; </a:t>
                      </a:r>
                      <a:r>
                        <a:rPr kumimoji="0" lang="zh-TW" altLang="en-US" sz="1600" b="1" i="0" u="none" strike="noStrike" cap="none" normalizeH="0" baseline="0" dirty="0">
                          <a:ln>
                            <a:noFill/>
                          </a:ln>
                          <a:solidFill>
                            <a:srgbClr val="1C1C1C"/>
                          </a:solidFill>
                          <a:effectLst/>
                          <a:latin typeface="Arial" charset="0"/>
                          <a:ea typeface="標楷體" pitchFamily="65" charset="-120"/>
                        </a:rPr>
                        <a:t>一般</a:t>
                      </a:r>
                      <a:r>
                        <a:rPr kumimoji="0" lang="en-US" altLang="zh-TW" sz="1600" b="1" i="0" u="none" strike="noStrike" cap="none" normalizeH="0" baseline="0" dirty="0">
                          <a:ln>
                            <a:noFill/>
                          </a:ln>
                          <a:solidFill>
                            <a:srgbClr val="1C1C1C"/>
                          </a:solidFill>
                          <a:effectLst/>
                          <a:latin typeface="Arial" charset="0"/>
                          <a:ea typeface="標楷體" pitchFamily="65" charset="-120"/>
                        </a:rPr>
                        <a:t>)                    (</a:t>
                      </a:r>
                      <a:r>
                        <a:rPr kumimoji="0" lang="zh-TW" altLang="en-US" sz="1600" b="1" i="0" u="none" strike="noStrike" cap="none" normalizeH="0" baseline="0" dirty="0">
                          <a:ln>
                            <a:noFill/>
                          </a:ln>
                          <a:solidFill>
                            <a:srgbClr val="1C1C1C"/>
                          </a:solidFill>
                          <a:effectLst/>
                          <a:latin typeface="Arial" charset="0"/>
                          <a:ea typeface="標楷體" pitchFamily="65" charset="-120"/>
                        </a:rPr>
                        <a:t>一般採購</a:t>
                      </a:r>
                      <a:r>
                        <a:rPr kumimoji="0" lang="en-US" altLang="zh-TW" sz="1600" b="1" i="0" u="none" strike="noStrike" cap="none" normalizeH="0" baseline="0" dirty="0">
                          <a:ln>
                            <a:noFill/>
                          </a:ln>
                          <a:solidFill>
                            <a:srgbClr val="1C1C1C"/>
                          </a:solidFill>
                          <a:effectLst/>
                          <a:latin typeface="Arial" charset="0"/>
                          <a:ea typeface="標楷體" pitchFamily="65" charset="-120"/>
                        </a:rPr>
                        <a:t>)</a:t>
                      </a:r>
                    </a:p>
                    <a:p>
                      <a:pPr marL="0" marR="0" lvl="0" indent="0" algn="l" defTabSz="914400" rtl="0" eaLnBrk="1" fontAlgn="base" latinLnBrk="0" hangingPunct="1">
                        <a:lnSpc>
                          <a:spcPct val="100000"/>
                        </a:lnSpc>
                        <a:spcBef>
                          <a:spcPct val="0"/>
                        </a:spcBef>
                        <a:spcAft>
                          <a:spcPct val="50000"/>
                        </a:spcAft>
                        <a:buClrTx/>
                        <a:buSzTx/>
                        <a:buFontTx/>
                        <a:buNone/>
                        <a:tabLst/>
                      </a:pPr>
                      <a:r>
                        <a:rPr kumimoji="0" lang="zh-TW" altLang="en-US" sz="1600" b="1" i="0" u="none" strike="noStrike" cap="none" normalizeH="0" baseline="0" dirty="0">
                          <a:ln>
                            <a:noFill/>
                          </a:ln>
                          <a:solidFill>
                            <a:srgbClr val="1C1C1C"/>
                          </a:solidFill>
                          <a:effectLst/>
                          <a:latin typeface="Arial" charset="0"/>
                          <a:ea typeface="標楷體" pitchFamily="65" charset="-120"/>
                        </a:rPr>
                        <a:t>請購人／</a:t>
                      </a:r>
                      <a:r>
                        <a:rPr kumimoji="0" lang="zh-TW" altLang="en-US" sz="1600" b="1" i="0" u="none" strike="noStrike" cap="none" normalizeH="0" baseline="0" dirty="0">
                          <a:ln>
                            <a:noFill/>
                          </a:ln>
                          <a:solidFill>
                            <a:srgbClr val="CC0000"/>
                          </a:solidFill>
                          <a:effectLst/>
                          <a:latin typeface="Arial" charset="0"/>
                          <a:ea typeface="標楷體" pitchFamily="65" charset="-120"/>
                        </a:rPr>
                        <a:t>到貨點收</a:t>
                      </a:r>
                      <a:r>
                        <a:rPr kumimoji="0" lang="zh-TW" altLang="en-US" sz="1600" b="1" i="0" u="none" strike="noStrike" cap="none" normalizeH="0" baseline="0" dirty="0">
                          <a:ln>
                            <a:noFill/>
                          </a:ln>
                          <a:solidFill>
                            <a:srgbClr val="1C1C1C"/>
                          </a:solidFill>
                          <a:effectLst/>
                          <a:latin typeface="Arial" charset="0"/>
                          <a:ea typeface="標楷體" pitchFamily="65" charset="-120"/>
                        </a:rPr>
                        <a:t>  </a:t>
                      </a:r>
                      <a:r>
                        <a:rPr kumimoji="0" lang="en-US" altLang="zh-TW" sz="1600" b="1" i="0" u="none" strike="noStrike" cap="none" normalizeH="0" baseline="0" dirty="0">
                          <a:ln>
                            <a:noFill/>
                          </a:ln>
                          <a:solidFill>
                            <a:srgbClr val="1C1C1C"/>
                          </a:solidFill>
                          <a:effectLst/>
                          <a:latin typeface="Arial" charset="0"/>
                          <a:ea typeface="標楷體" pitchFamily="65" charset="-120"/>
                          <a:sym typeface="Wingdings" pitchFamily="2" charset="2"/>
                        </a:rPr>
                        <a:t>  </a:t>
                      </a:r>
                      <a:r>
                        <a:rPr kumimoji="0" lang="zh-TW" altLang="en-US" sz="1600" b="1" i="0" u="none" strike="noStrike" cap="none" normalizeH="0" baseline="0" dirty="0">
                          <a:ln>
                            <a:noFill/>
                          </a:ln>
                          <a:solidFill>
                            <a:srgbClr val="1C1C1C"/>
                          </a:solidFill>
                          <a:effectLst/>
                          <a:latin typeface="Arial" charset="0"/>
                          <a:ea typeface="標楷體" pitchFamily="65" charset="-120"/>
                        </a:rPr>
                        <a:t>保管人／</a:t>
                      </a:r>
                      <a:r>
                        <a:rPr kumimoji="0" lang="zh-TW" altLang="en-US" sz="1600" b="1" i="0" u="none" strike="noStrike" cap="none" normalizeH="0" baseline="0" dirty="0">
                          <a:ln>
                            <a:noFill/>
                          </a:ln>
                          <a:solidFill>
                            <a:srgbClr val="CC0000"/>
                          </a:solidFill>
                          <a:effectLst/>
                          <a:latin typeface="Arial" charset="0"/>
                          <a:ea typeface="標楷體" pitchFamily="65" charset="-120"/>
                        </a:rPr>
                        <a:t>功能驗收</a:t>
                      </a:r>
                      <a:r>
                        <a:rPr kumimoji="0" lang="zh-TW" altLang="en-US" sz="1600" b="1" i="0" u="none" strike="noStrike" cap="none" normalizeH="0" baseline="0" dirty="0">
                          <a:ln>
                            <a:noFill/>
                          </a:ln>
                          <a:solidFill>
                            <a:srgbClr val="1C1C1C"/>
                          </a:solidFill>
                          <a:effectLst/>
                          <a:latin typeface="Arial" charset="0"/>
                          <a:ea typeface="標楷體" pitchFamily="65" charset="-120"/>
                        </a:rPr>
                        <a:t>  </a:t>
                      </a:r>
                      <a:r>
                        <a:rPr kumimoji="0" lang="en-US" altLang="zh-TW" sz="1600" b="1" i="0" u="none" strike="noStrike" cap="none" normalizeH="0" baseline="0" dirty="0">
                          <a:ln>
                            <a:noFill/>
                          </a:ln>
                          <a:solidFill>
                            <a:srgbClr val="1C1C1C"/>
                          </a:solidFill>
                          <a:effectLst/>
                          <a:latin typeface="Arial" charset="0"/>
                          <a:ea typeface="標楷體" pitchFamily="65" charset="-120"/>
                          <a:sym typeface="Wingdings" pitchFamily="2" charset="2"/>
                        </a:rPr>
                        <a:t>  </a:t>
                      </a:r>
                      <a:r>
                        <a:rPr kumimoji="0" lang="zh-TW" altLang="en-US" sz="1600" b="1" i="0" u="none" strike="noStrike" cap="none" normalizeH="0" baseline="0" dirty="0">
                          <a:ln>
                            <a:noFill/>
                          </a:ln>
                          <a:solidFill>
                            <a:srgbClr val="1C1C1C"/>
                          </a:solidFill>
                          <a:effectLst/>
                          <a:latin typeface="Arial" charset="0"/>
                          <a:ea typeface="標楷體" pitchFamily="65" charset="-120"/>
                          <a:sym typeface="Wingdings" pitchFamily="2" charset="2"/>
                        </a:rPr>
                        <a:t>單位主管</a:t>
                      </a:r>
                      <a:r>
                        <a:rPr kumimoji="0" lang="zh-TW" altLang="en-US" sz="1600" b="1" i="0" u="none" strike="noStrike" cap="none" normalizeH="0" baseline="0" dirty="0">
                          <a:ln>
                            <a:noFill/>
                          </a:ln>
                          <a:solidFill>
                            <a:srgbClr val="1C1C1C"/>
                          </a:solidFill>
                          <a:effectLst/>
                          <a:latin typeface="Arial" charset="0"/>
                          <a:ea typeface="標楷體" pitchFamily="65" charset="-120"/>
                        </a:rPr>
                        <a:t>／</a:t>
                      </a:r>
                      <a:r>
                        <a:rPr kumimoji="0" lang="zh-TW" altLang="en-US" sz="1600" b="1" i="0" u="none" strike="noStrike" cap="none" normalizeH="0" baseline="0" dirty="0">
                          <a:ln>
                            <a:noFill/>
                          </a:ln>
                          <a:solidFill>
                            <a:srgbClr val="CC0000"/>
                          </a:solidFill>
                          <a:effectLst/>
                          <a:latin typeface="Arial" charset="0"/>
                          <a:ea typeface="標楷體" pitchFamily="65" charset="-120"/>
                        </a:rPr>
                        <a:t>驗收審核</a:t>
                      </a:r>
                      <a:endParaRPr kumimoji="0" lang="en-US" altLang="zh-TW" sz="1600" b="1" i="0" u="none" strike="noStrike" cap="none" normalizeH="0" baseline="0" dirty="0">
                        <a:ln>
                          <a:noFill/>
                        </a:ln>
                        <a:solidFill>
                          <a:srgbClr val="CC0000"/>
                        </a:solidFill>
                        <a:effectLst/>
                        <a:latin typeface="Arial" charset="0"/>
                        <a:ea typeface="標楷體" pitchFamily="65" charset="-120"/>
                      </a:endParaRPr>
                    </a:p>
                  </a:txBody>
                  <a:tcPr marT="45719" marB="45719"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2"/>
                  </a:ext>
                </a:extLst>
              </a:tr>
              <a:tr h="93876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800" b="1" i="0" u="none" strike="noStrike" cap="none" normalizeH="0" baseline="0" dirty="0">
                          <a:ln>
                            <a:noFill/>
                          </a:ln>
                          <a:solidFill>
                            <a:schemeClr val="tx1"/>
                          </a:solidFill>
                          <a:effectLst/>
                          <a:latin typeface="Arial" charset="0"/>
                          <a:ea typeface="標楷體" pitchFamily="65" charset="-120"/>
                        </a:rPr>
                        <a:t>學校會驗</a:t>
                      </a:r>
                    </a:p>
                  </a:txBody>
                  <a:tcPr marT="45719" marB="45719"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DFBF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rgbClr val="1C1C1C"/>
                          </a:solidFill>
                          <a:effectLst/>
                          <a:latin typeface="Arial" charset="0"/>
                          <a:ea typeface="標楷體" pitchFamily="65" charset="-120"/>
                        </a:rPr>
                        <a:t>保管組 抽</a:t>
                      </a:r>
                      <a:r>
                        <a:rPr kumimoji="0" lang="en-US" altLang="zh-TW" sz="1600" b="1" i="0" u="none" strike="noStrike" cap="none" normalizeH="0" baseline="0" dirty="0">
                          <a:ln>
                            <a:noFill/>
                          </a:ln>
                          <a:solidFill>
                            <a:srgbClr val="1C1C1C"/>
                          </a:solidFill>
                          <a:effectLst/>
                          <a:latin typeface="Arial" charset="0"/>
                          <a:ea typeface="標楷體" pitchFamily="65" charset="-120"/>
                        </a:rPr>
                        <a:t>/</a:t>
                      </a:r>
                      <a:r>
                        <a:rPr kumimoji="0" lang="zh-TW" altLang="en-US" sz="1600" b="1" i="0" u="none" strike="noStrike" cap="none" normalizeH="0" baseline="0" dirty="0">
                          <a:ln>
                            <a:noFill/>
                          </a:ln>
                          <a:solidFill>
                            <a:srgbClr val="1C1C1C"/>
                          </a:solidFill>
                          <a:effectLst/>
                          <a:latin typeface="Arial" charset="0"/>
                          <a:ea typeface="標楷體" pitchFamily="65" charset="-120"/>
                        </a:rPr>
                        <a:t>會驗</a:t>
                      </a:r>
                    </a:p>
                  </a:txBody>
                  <a:tcPr marT="45719" marB="4571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DFBF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rgbClr val="1C1C1C"/>
                          </a:solidFill>
                          <a:effectLst/>
                          <a:latin typeface="Arial" charset="0"/>
                          <a:ea typeface="標楷體" pitchFamily="65" charset="-120"/>
                        </a:rPr>
                        <a:t>保管組會驗</a:t>
                      </a:r>
                      <a:r>
                        <a:rPr kumimoji="0" lang="en-US" altLang="zh-TW" sz="1600" b="1" i="0" u="none" strike="noStrike" cap="none" normalizeH="0" baseline="0" dirty="0">
                          <a:ln>
                            <a:noFill/>
                          </a:ln>
                          <a:solidFill>
                            <a:srgbClr val="1C1C1C"/>
                          </a:solidFill>
                          <a:effectLst/>
                          <a:latin typeface="Arial" charset="0"/>
                          <a:ea typeface="標楷體" pitchFamily="65" charset="-120"/>
                        </a:rPr>
                        <a:t/>
                      </a:r>
                      <a:br>
                        <a:rPr kumimoji="0" lang="en-US" altLang="zh-TW" sz="1600" b="1" i="0" u="none" strike="noStrike" cap="none" normalizeH="0" baseline="0" dirty="0">
                          <a:ln>
                            <a:noFill/>
                          </a:ln>
                          <a:solidFill>
                            <a:srgbClr val="1C1C1C"/>
                          </a:solidFill>
                          <a:effectLst/>
                          <a:latin typeface="Arial" charset="0"/>
                          <a:ea typeface="標楷體" pitchFamily="65" charset="-120"/>
                        </a:rPr>
                      </a:br>
                      <a:r>
                        <a:rPr kumimoji="0" lang="zh-TW" altLang="en-US" sz="1600" b="1" i="0" u="none" strike="noStrike" cap="none" normalizeH="0" baseline="0" dirty="0">
                          <a:ln>
                            <a:noFill/>
                          </a:ln>
                          <a:solidFill>
                            <a:srgbClr val="1C1C1C"/>
                          </a:solidFill>
                          <a:effectLst/>
                          <a:latin typeface="Arial" charset="0"/>
                          <a:ea typeface="標楷體" pitchFamily="65" charset="-120"/>
                        </a:rPr>
                        <a:t>財務處監驗</a:t>
                      </a:r>
                    </a:p>
                  </a:txBody>
                  <a:tcPr marT="45719" marB="4571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DFBF8"/>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rgbClr val="1C1C1C"/>
                          </a:solidFill>
                          <a:effectLst/>
                          <a:latin typeface="Arial" charset="0"/>
                          <a:ea typeface="標楷體" pitchFamily="65" charset="-120"/>
                        </a:rPr>
                        <a:t>保管組、事務組會驗</a:t>
                      </a:r>
                      <a:endParaRPr kumimoji="0" lang="en-US" altLang="zh-TW" sz="1600" b="1" i="0" u="none" strike="noStrike" cap="none" normalizeH="0" baseline="0" dirty="0">
                        <a:ln>
                          <a:noFill/>
                        </a:ln>
                        <a:solidFill>
                          <a:srgbClr val="1C1C1C"/>
                        </a:solidFill>
                        <a:effectLst/>
                        <a:latin typeface="Arial" charset="0"/>
                        <a:ea typeface="標楷體" pitchFamily="65" charset="-12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rgbClr val="1C1C1C"/>
                          </a:solidFill>
                          <a:effectLst/>
                          <a:latin typeface="Arial" charset="0"/>
                          <a:ea typeface="標楷體" pitchFamily="65" charset="-120"/>
                        </a:rPr>
                        <a:t>財務處監驗</a:t>
                      </a:r>
                    </a:p>
                  </a:txBody>
                  <a:tcPr marT="45719" marB="45719"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DFBF8"/>
                    </a:solidFill>
                  </a:tcPr>
                </a:tc>
                <a:tc hMerge="1">
                  <a:txBody>
                    <a:bodyPr/>
                    <a:lstStyle/>
                    <a:p>
                      <a:endParaRPr lang="zh-TW" altLang="en-US"/>
                    </a:p>
                  </a:txBody>
                  <a:tcPr/>
                </a:tc>
                <a:extLst>
                  <a:ext uri="{0D108BD9-81ED-4DB2-BD59-A6C34878D82A}">
                    <a16:rowId xmlns:a16="http://schemas.microsoft.com/office/drawing/2014/main" val="10003"/>
                  </a:ext>
                </a:extLst>
              </a:tr>
            </a:tbl>
          </a:graphicData>
        </a:graphic>
      </p:graphicFrame>
      <p:sp>
        <p:nvSpPr>
          <p:cNvPr id="4" name="標題 1"/>
          <p:cNvSpPr txBox="1">
            <a:spLocks/>
          </p:cNvSpPr>
          <p:nvPr/>
        </p:nvSpPr>
        <p:spPr bwMode="auto">
          <a:xfrm>
            <a:off x="554317" y="566980"/>
            <a:ext cx="8569325" cy="576263"/>
          </a:xfrm>
          <a:prstGeom prst="rect">
            <a:avLst/>
          </a:prstGeom>
          <a:noFill/>
          <a:ln>
            <a:noFill/>
          </a:ln>
          <a:extLst/>
        </p:spPr>
        <p:txBody>
          <a:bodyPr anchor="b"/>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ea typeface="標楷體" pitchFamily="65" charset="-120"/>
              </a:defRPr>
            </a:lvl2pPr>
            <a:lvl3pPr algn="l" rtl="0" eaLnBrk="0" fontAlgn="base" hangingPunct="0">
              <a:spcBef>
                <a:spcPct val="0"/>
              </a:spcBef>
              <a:spcAft>
                <a:spcPct val="0"/>
              </a:spcAft>
              <a:defRPr sz="4000" b="1">
                <a:solidFill>
                  <a:schemeClr val="tx2"/>
                </a:solidFill>
                <a:latin typeface="Arial" charset="0"/>
                <a:ea typeface="標楷體" pitchFamily="65" charset="-120"/>
              </a:defRPr>
            </a:lvl3pPr>
            <a:lvl4pPr algn="l" rtl="0" eaLnBrk="0" fontAlgn="base" hangingPunct="0">
              <a:spcBef>
                <a:spcPct val="0"/>
              </a:spcBef>
              <a:spcAft>
                <a:spcPct val="0"/>
              </a:spcAft>
              <a:defRPr sz="4000" b="1">
                <a:solidFill>
                  <a:schemeClr val="tx2"/>
                </a:solidFill>
                <a:latin typeface="Arial" charset="0"/>
                <a:ea typeface="標楷體" pitchFamily="65" charset="-120"/>
              </a:defRPr>
            </a:lvl4pPr>
            <a:lvl5pPr algn="l" rtl="0" eaLnBrk="0" fontAlgn="base" hangingPunct="0">
              <a:spcBef>
                <a:spcPct val="0"/>
              </a:spcBef>
              <a:spcAft>
                <a:spcPct val="0"/>
              </a:spcAft>
              <a:defRPr sz="4000" b="1">
                <a:solidFill>
                  <a:schemeClr val="tx2"/>
                </a:solidFill>
                <a:latin typeface="Arial" charset="0"/>
                <a:ea typeface="標楷體" pitchFamily="65" charset="-120"/>
              </a:defRPr>
            </a:lvl5pPr>
            <a:lvl6pPr marL="457200" algn="l" rtl="0" fontAlgn="base">
              <a:spcBef>
                <a:spcPct val="0"/>
              </a:spcBef>
              <a:spcAft>
                <a:spcPct val="0"/>
              </a:spcAft>
              <a:defRPr sz="4000" b="1">
                <a:solidFill>
                  <a:schemeClr val="tx2"/>
                </a:solidFill>
                <a:latin typeface="Arial" charset="0"/>
                <a:ea typeface="標楷體" pitchFamily="65" charset="-120"/>
              </a:defRPr>
            </a:lvl6pPr>
            <a:lvl7pPr marL="914400" algn="l" rtl="0" fontAlgn="base">
              <a:spcBef>
                <a:spcPct val="0"/>
              </a:spcBef>
              <a:spcAft>
                <a:spcPct val="0"/>
              </a:spcAft>
              <a:defRPr sz="4000" b="1">
                <a:solidFill>
                  <a:schemeClr val="tx2"/>
                </a:solidFill>
                <a:latin typeface="Arial" charset="0"/>
                <a:ea typeface="標楷體" pitchFamily="65" charset="-120"/>
              </a:defRPr>
            </a:lvl7pPr>
            <a:lvl8pPr marL="1371600" algn="l" rtl="0" fontAlgn="base">
              <a:spcBef>
                <a:spcPct val="0"/>
              </a:spcBef>
              <a:spcAft>
                <a:spcPct val="0"/>
              </a:spcAft>
              <a:defRPr sz="4000" b="1">
                <a:solidFill>
                  <a:schemeClr val="tx2"/>
                </a:solidFill>
                <a:latin typeface="Arial" charset="0"/>
                <a:ea typeface="標楷體" pitchFamily="65" charset="-120"/>
              </a:defRPr>
            </a:lvl8pPr>
            <a:lvl9pPr marL="1828800" algn="l" rtl="0" fontAlgn="base">
              <a:spcBef>
                <a:spcPct val="0"/>
              </a:spcBef>
              <a:spcAft>
                <a:spcPct val="0"/>
              </a:spcAft>
              <a:defRPr sz="4000" b="1">
                <a:solidFill>
                  <a:schemeClr val="tx2"/>
                </a:solidFill>
                <a:latin typeface="Arial" charset="0"/>
                <a:ea typeface="標楷體" pitchFamily="65" charset="-120"/>
              </a:defRPr>
            </a:lvl9pPr>
          </a:lstStyle>
          <a:p>
            <a:pPr>
              <a:defRPr/>
            </a:pPr>
            <a:r>
              <a:rPr lang="zh-TW" altLang="en-US" kern="0" dirty="0">
                <a:solidFill>
                  <a:srgbClr val="FF0000"/>
                </a:solidFill>
                <a:latin typeface="微軟正黑體" panose="020B0604030504040204" pitchFamily="34" charset="-120"/>
                <a:ea typeface="微軟正黑體" panose="020B0604030504040204" pitchFamily="34" charset="-120"/>
              </a:rPr>
              <a:t>驗收</a:t>
            </a:r>
            <a:r>
              <a:rPr lang="zh-TW" altLang="en-US" kern="0" dirty="0">
                <a:solidFill>
                  <a:schemeClr val="accent2">
                    <a:lumMod val="50000"/>
                  </a:schemeClr>
                </a:solidFill>
                <a:latin typeface="微軟正黑體" panose="020B0604030504040204" pitchFamily="34" charset="-120"/>
                <a:ea typeface="微軟正黑體" panose="020B0604030504040204" pitchFamily="34" charset="-120"/>
              </a:rPr>
              <a:t>分級</a:t>
            </a:r>
          </a:p>
        </p:txBody>
      </p:sp>
      <p:sp>
        <p:nvSpPr>
          <p:cNvPr id="18463" name="矩形 5"/>
          <p:cNvSpPr>
            <a:spLocks noChangeArrowheads="1"/>
          </p:cNvSpPr>
          <p:nvPr/>
        </p:nvSpPr>
        <p:spPr bwMode="auto">
          <a:xfrm>
            <a:off x="683568" y="5694165"/>
            <a:ext cx="6984776" cy="800219"/>
          </a:xfrm>
          <a:prstGeom prst="rect">
            <a:avLst/>
          </a:prstGeom>
          <a:noFill/>
          <a:ln w="9525">
            <a:noFill/>
            <a:miter lim="800000"/>
            <a:headEnd/>
            <a:tailEnd/>
          </a:ln>
        </p:spPr>
        <p:txBody>
          <a:bodyPr wrap="square">
            <a:spAutoFit/>
          </a:bodyPr>
          <a:lstStyle/>
          <a:p>
            <a:pPr eaLnBrk="0" fontAlgn="base" hangingPunct="0">
              <a:spcBef>
                <a:spcPts val="1200"/>
              </a:spcBef>
              <a:spcAft>
                <a:spcPct val="0"/>
              </a:spcAft>
              <a:buClr>
                <a:srgbClr val="C39F35"/>
              </a:buClr>
              <a:buSzPct val="80000"/>
            </a:pPr>
            <a:r>
              <a:rPr lang="zh-TW" altLang="en-US" b="1" dirty="0">
                <a:solidFill>
                  <a:srgbClr val="FF0000"/>
                </a:solidFill>
                <a:latin typeface="微軟正黑體" panose="020B0604030504040204" pitchFamily="34" charset="-120"/>
                <a:ea typeface="微軟正黑體" panose="020B0604030504040204" pitchFamily="34" charset="-120"/>
                <a:cs typeface="Arial" charset="0"/>
              </a:rPr>
              <a:t>驗收相關規定詳見：臺北醫學大學採購作業程序</a:t>
            </a:r>
            <a:endParaRPr lang="en-US" altLang="zh-TW" b="1" dirty="0">
              <a:solidFill>
                <a:srgbClr val="FF0000"/>
              </a:solidFill>
              <a:latin typeface="微軟正黑體" panose="020B0604030504040204" pitchFamily="34" charset="-120"/>
              <a:ea typeface="微軟正黑體" panose="020B0604030504040204" pitchFamily="34" charset="-120"/>
              <a:cs typeface="Arial" charset="0"/>
            </a:endParaRPr>
          </a:p>
          <a:p>
            <a:pPr eaLnBrk="0" fontAlgn="base" hangingPunct="0">
              <a:spcBef>
                <a:spcPts val="1200"/>
              </a:spcBef>
              <a:spcAft>
                <a:spcPct val="0"/>
              </a:spcAft>
              <a:buClr>
                <a:srgbClr val="C39F35"/>
              </a:buClr>
              <a:buSzPct val="80000"/>
            </a:pPr>
            <a:r>
              <a:rPr lang="en-US" altLang="zh-TW" b="1" dirty="0">
                <a:solidFill>
                  <a:srgbClr val="FF0000"/>
                </a:solidFill>
                <a:latin typeface="微軟正黑體" panose="020B0604030504040204" pitchFamily="34" charset="-120"/>
                <a:ea typeface="微軟正黑體" panose="020B0604030504040204" pitchFamily="34" charset="-120"/>
                <a:cs typeface="Arial" charset="0"/>
              </a:rPr>
              <a:t>http://ga.tmu.edu.tw/ga1/archive.php?class=101</a:t>
            </a:r>
          </a:p>
        </p:txBody>
      </p:sp>
      <p:sp>
        <p:nvSpPr>
          <p:cNvPr id="3" name="投影片編號版面配置區 2"/>
          <p:cNvSpPr>
            <a:spLocks noGrp="1"/>
          </p:cNvSpPr>
          <p:nvPr>
            <p:ph type="sldNum" sz="quarter" idx="12"/>
          </p:nvPr>
        </p:nvSpPr>
        <p:spPr/>
        <p:txBody>
          <a:bodyPr/>
          <a:lstStyle/>
          <a:p>
            <a:fld id="{7A643748-EA64-4C66-B8B9-205DE386B7BC}" type="slidenum">
              <a:rPr lang="zh-TW" altLang="en-US" smtClean="0"/>
              <a:t>4</a:t>
            </a:fld>
            <a:endParaRPr lang="zh-TW" altLang="en-US"/>
          </a:p>
        </p:txBody>
      </p:sp>
    </p:spTree>
    <p:extLst>
      <p:ext uri="{BB962C8B-B14F-4D97-AF65-F5344CB8AC3E}">
        <p14:creationId xmlns:p14="http://schemas.microsoft.com/office/powerpoint/2010/main" val="19431048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81" name="標題 3"/>
          <p:cNvSpPr>
            <a:spLocks noGrp="1"/>
          </p:cNvSpPr>
          <p:nvPr>
            <p:ph type="title"/>
          </p:nvPr>
        </p:nvSpPr>
        <p:spPr>
          <a:xfrm>
            <a:off x="385513" y="265472"/>
            <a:ext cx="8435280" cy="1143000"/>
          </a:xfrm>
        </p:spPr>
        <p:txBody>
          <a:bodyPr/>
          <a:lstStyle/>
          <a:p>
            <a:pPr algn="l"/>
            <a:r>
              <a:rPr lang="zh-TW" altLang="en-US" sz="4000" b="1" dirty="0">
                <a:solidFill>
                  <a:srgbClr val="401D00"/>
                </a:solidFill>
                <a:latin typeface="微軟正黑體" panose="020B0604030504040204" pitchFamily="34" charset="-120"/>
                <a:ea typeface="微軟正黑體" panose="020B0604030504040204" pitchFamily="34" charset="-120"/>
              </a:rPr>
              <a:t>一般採購－功能驗收</a:t>
            </a:r>
            <a:r>
              <a:rPr lang="en-US" altLang="zh-TW" sz="4000" b="1" dirty="0">
                <a:solidFill>
                  <a:srgbClr val="401D00"/>
                </a:solidFill>
                <a:latin typeface="微軟正黑體" panose="020B0604030504040204" pitchFamily="34" charset="-120"/>
                <a:ea typeface="微軟正黑體" panose="020B0604030504040204" pitchFamily="34" charset="-120"/>
              </a:rPr>
              <a:t>(1)</a:t>
            </a:r>
            <a:endParaRPr lang="zh-TW" altLang="en-US" sz="4000" b="1" dirty="0">
              <a:solidFill>
                <a:srgbClr val="401D00"/>
              </a:solidFill>
              <a:latin typeface="微軟正黑體" panose="020B0604030504040204" pitchFamily="34" charset="-120"/>
              <a:ea typeface="微軟正黑體" panose="020B0604030504040204" pitchFamily="34" charset="-120"/>
            </a:endParaRPr>
          </a:p>
        </p:txBody>
      </p:sp>
      <p:pic>
        <p:nvPicPr>
          <p:cNvPr id="32769" name="Picture 2"/>
          <p:cNvPicPr>
            <a:picLocks noGrp="1" noChangeAspect="1" noChangeArrowheads="1"/>
          </p:cNvPicPr>
          <p:nvPr>
            <p:ph idx="4294967295"/>
          </p:nvPr>
        </p:nvPicPr>
        <p:blipFill rotWithShape="1">
          <a:blip r:embed="rId2" cstate="print">
            <a:extLst>
              <a:ext uri="{28A0092B-C50C-407E-A947-70E740481C1C}">
                <a14:useLocalDpi xmlns:a14="http://schemas.microsoft.com/office/drawing/2010/main"/>
              </a:ext>
            </a:extLst>
          </a:blip>
          <a:srcRect l="2082" r="2548" b="7151"/>
          <a:stretch/>
        </p:blipFill>
        <p:spPr>
          <a:xfrm>
            <a:off x="537844" y="1442249"/>
            <a:ext cx="8207375" cy="4897437"/>
          </a:xfrm>
        </p:spPr>
      </p:pic>
      <p:sp>
        <p:nvSpPr>
          <p:cNvPr id="32770" name="矩形 5"/>
          <p:cNvSpPr>
            <a:spLocks noChangeArrowheads="1"/>
          </p:cNvSpPr>
          <p:nvPr/>
        </p:nvSpPr>
        <p:spPr bwMode="auto">
          <a:xfrm>
            <a:off x="5486020" y="2038351"/>
            <a:ext cx="431800" cy="166687"/>
          </a:xfrm>
          <a:prstGeom prst="rect">
            <a:avLst/>
          </a:prstGeom>
          <a:solidFill>
            <a:schemeClr val="accent1"/>
          </a:solidFill>
          <a:ln w="9525" algn="ctr">
            <a:solidFill>
              <a:schemeClr val="tx1"/>
            </a:solidFill>
            <a:round/>
            <a:headEnd/>
            <a:tailEnd/>
          </a:ln>
        </p:spPr>
        <p:txBody>
          <a:bodyPr/>
          <a:lstStyle/>
          <a:p>
            <a:pPr eaLnBrk="0" fontAlgn="base" hangingPunct="0">
              <a:spcBef>
                <a:spcPct val="0"/>
              </a:spcBef>
              <a:spcAft>
                <a:spcPct val="0"/>
              </a:spcAft>
            </a:pPr>
            <a:endParaRPr lang="zh-TW" altLang="en-US" sz="2800">
              <a:solidFill>
                <a:srgbClr val="6E4900"/>
              </a:solidFill>
              <a:ea typeface="MS PGothic" pitchFamily="34" charset="-128"/>
            </a:endParaRPr>
          </a:p>
        </p:txBody>
      </p:sp>
      <p:sp>
        <p:nvSpPr>
          <p:cNvPr id="13" name="矩形 12"/>
          <p:cNvSpPr/>
          <p:nvPr/>
        </p:nvSpPr>
        <p:spPr bwMode="auto">
          <a:xfrm flipV="1">
            <a:off x="3025775" y="4835525"/>
            <a:ext cx="504825" cy="177800"/>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zh-TW" altLang="en-US" sz="2800">
              <a:solidFill>
                <a:srgbClr val="6E4900"/>
              </a:solidFill>
              <a:ea typeface="MS PGothic" pitchFamily="34" charset="-128"/>
            </a:endParaRPr>
          </a:p>
        </p:txBody>
      </p:sp>
      <p:sp>
        <p:nvSpPr>
          <p:cNvPr id="14" name="矩形 13"/>
          <p:cNvSpPr/>
          <p:nvPr/>
        </p:nvSpPr>
        <p:spPr bwMode="auto">
          <a:xfrm flipV="1">
            <a:off x="3616325" y="4846638"/>
            <a:ext cx="668338" cy="166687"/>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zh-TW" altLang="en-US" sz="2800">
              <a:solidFill>
                <a:srgbClr val="6E4900"/>
              </a:solidFill>
              <a:ea typeface="MS PGothic" pitchFamily="34" charset="-128"/>
            </a:endParaRPr>
          </a:p>
        </p:txBody>
      </p:sp>
      <p:sp>
        <p:nvSpPr>
          <p:cNvPr id="15" name="矩形 14"/>
          <p:cNvSpPr/>
          <p:nvPr/>
        </p:nvSpPr>
        <p:spPr bwMode="auto">
          <a:xfrm flipV="1">
            <a:off x="4415392" y="5785705"/>
            <a:ext cx="503238" cy="509588"/>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zh-TW" altLang="en-US" sz="2800">
              <a:solidFill>
                <a:srgbClr val="6E4900"/>
              </a:solidFill>
              <a:ea typeface="MS PGothic" pitchFamily="34" charset="-128"/>
            </a:endParaRPr>
          </a:p>
        </p:txBody>
      </p:sp>
      <p:sp>
        <p:nvSpPr>
          <p:cNvPr id="16" name="矩形 15"/>
          <p:cNvSpPr/>
          <p:nvPr/>
        </p:nvSpPr>
        <p:spPr bwMode="auto">
          <a:xfrm flipV="1">
            <a:off x="4995727" y="5785705"/>
            <a:ext cx="576263" cy="511175"/>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zh-TW" altLang="en-US" sz="2800">
              <a:solidFill>
                <a:srgbClr val="6E4900"/>
              </a:solidFill>
              <a:ea typeface="MS PGothic" pitchFamily="34" charset="-128"/>
            </a:endParaRPr>
          </a:p>
        </p:txBody>
      </p:sp>
      <p:sp>
        <p:nvSpPr>
          <p:cNvPr id="17" name="矩形 16"/>
          <p:cNvSpPr/>
          <p:nvPr/>
        </p:nvSpPr>
        <p:spPr bwMode="auto">
          <a:xfrm flipV="1">
            <a:off x="6118225" y="4846638"/>
            <a:ext cx="666750" cy="166687"/>
          </a:xfrm>
          <a:prstGeom prst="rect">
            <a:avLst/>
          </a:prstGeom>
          <a:solidFill>
            <a:schemeClr val="bg1">
              <a:lumMod val="85000"/>
            </a:schemeClr>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zh-TW" altLang="en-US" sz="2800">
              <a:solidFill>
                <a:srgbClr val="6E4900"/>
              </a:solidFill>
              <a:ea typeface="MS PGothic" pitchFamily="34" charset="-128"/>
            </a:endParaRPr>
          </a:p>
        </p:txBody>
      </p:sp>
      <p:sp>
        <p:nvSpPr>
          <p:cNvPr id="19" name="文字方塊 15"/>
          <p:cNvSpPr txBox="1"/>
          <p:nvPr/>
        </p:nvSpPr>
        <p:spPr>
          <a:xfrm>
            <a:off x="4641532" y="3744929"/>
            <a:ext cx="4178940" cy="584775"/>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a:spAutoFit/>
          </a:bodyPr>
          <a:lstStyle>
            <a:defPPr>
              <a:defRPr lang="zh-TW"/>
            </a:defPPr>
            <a:lvl1pPr algn="l" rtl="0" eaLnBrk="0" fontAlgn="base" hangingPunct="0">
              <a:spcBef>
                <a:spcPct val="0"/>
              </a:spcBef>
              <a:spcAft>
                <a:spcPct val="0"/>
              </a:spcAft>
              <a:defRPr sz="2400" kern="1200">
                <a:solidFill>
                  <a:schemeClr val="tx1"/>
                </a:solidFill>
                <a:latin typeface="Arial"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pitchFamily="34" charset="-128"/>
                <a:cs typeface="+mn-cs"/>
              </a:defRPr>
            </a:lvl5pPr>
            <a:lvl6pPr marL="2286000" algn="l" defTabSz="914400" rtl="0" eaLnBrk="1" latinLnBrk="0" hangingPunct="1">
              <a:defRPr sz="2400" kern="1200">
                <a:solidFill>
                  <a:schemeClr val="tx1"/>
                </a:solidFill>
                <a:latin typeface="Arial" charset="0"/>
                <a:ea typeface="MS PGothic" pitchFamily="34" charset="-128"/>
                <a:cs typeface="+mn-cs"/>
              </a:defRPr>
            </a:lvl6pPr>
            <a:lvl7pPr marL="2743200" algn="l" defTabSz="914400" rtl="0" eaLnBrk="1" latinLnBrk="0" hangingPunct="1">
              <a:defRPr sz="2400" kern="1200">
                <a:solidFill>
                  <a:schemeClr val="tx1"/>
                </a:solidFill>
                <a:latin typeface="Arial" charset="0"/>
                <a:ea typeface="MS PGothic" pitchFamily="34" charset="-128"/>
                <a:cs typeface="+mn-cs"/>
              </a:defRPr>
            </a:lvl7pPr>
            <a:lvl8pPr marL="3200400" algn="l" defTabSz="914400" rtl="0" eaLnBrk="1" latinLnBrk="0" hangingPunct="1">
              <a:defRPr sz="2400" kern="1200">
                <a:solidFill>
                  <a:schemeClr val="tx1"/>
                </a:solidFill>
                <a:latin typeface="Arial" charset="0"/>
                <a:ea typeface="MS PGothic" pitchFamily="34" charset="-128"/>
                <a:cs typeface="+mn-cs"/>
              </a:defRPr>
            </a:lvl8pPr>
            <a:lvl9pPr marL="3657600" algn="l" defTabSz="914400" rtl="0" eaLnBrk="1" latinLnBrk="0" hangingPunct="1">
              <a:defRPr sz="2400" kern="1200">
                <a:solidFill>
                  <a:schemeClr val="tx1"/>
                </a:solidFill>
                <a:latin typeface="Arial" charset="0"/>
                <a:ea typeface="MS PGothic" pitchFamily="34" charset="-128"/>
                <a:cs typeface="+mn-cs"/>
              </a:defRPr>
            </a:lvl9pPr>
          </a:lstStyle>
          <a:p>
            <a:pPr marL="180975" indent="-180975">
              <a:defRPr/>
            </a:pPr>
            <a:r>
              <a:rPr lang="en-US" altLang="zh-TW" sz="1600" b="1" dirty="0">
                <a:latin typeface="微軟正黑體" panose="020B0604030504040204" pitchFamily="34" charset="-120"/>
                <a:ea typeface="微軟正黑體" panose="020B0604030504040204" pitchFamily="34" charset="-120"/>
              </a:rPr>
              <a:t>1.</a:t>
            </a:r>
            <a:r>
              <a:rPr lang="zh-TW" altLang="en-US" sz="1600" b="1" dirty="0">
                <a:latin typeface="微軟正黑體" panose="020B0604030504040204" pitchFamily="34" charset="-120"/>
                <a:ea typeface="微軟正黑體" panose="020B0604030504040204" pitchFamily="34" charset="-120"/>
              </a:rPr>
              <a:t>點選：</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查詢</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，將會出現未點收之項目</a:t>
            </a:r>
            <a:endParaRPr lang="en-US" altLang="zh-TW" sz="1600" b="1" dirty="0">
              <a:latin typeface="微軟正黑體" panose="020B0604030504040204" pitchFamily="34" charset="-120"/>
              <a:ea typeface="微軟正黑體" panose="020B0604030504040204" pitchFamily="34" charset="-120"/>
            </a:endParaRPr>
          </a:p>
          <a:p>
            <a:pPr marL="180975" indent="-180975">
              <a:defRPr/>
            </a:pPr>
            <a:r>
              <a:rPr lang="en-US" altLang="zh-TW" sz="1600" b="1" dirty="0">
                <a:latin typeface="微軟正黑體" panose="020B0604030504040204" pitchFamily="34" charset="-120"/>
                <a:ea typeface="微軟正黑體" panose="020B0604030504040204" pitchFamily="34" charset="-120"/>
              </a:rPr>
              <a:t>2.</a:t>
            </a:r>
            <a:r>
              <a:rPr lang="zh-TW" altLang="zh-TW" sz="1600" b="1" dirty="0">
                <a:latin typeface="微軟正黑體" panose="020B0604030504040204" pitchFamily="34" charset="-120"/>
                <a:ea typeface="微軟正黑體" panose="020B0604030504040204" pitchFamily="34" charset="-120"/>
              </a:rPr>
              <a:t>點選</a:t>
            </a:r>
            <a:r>
              <a:rPr lang="zh-TW" altLang="en-US" sz="1600" b="1" dirty="0">
                <a:latin typeface="微軟正黑體" panose="020B0604030504040204" pitchFamily="34" charset="-120"/>
                <a:ea typeface="微軟正黑體" panose="020B0604030504040204" pitchFamily="34" charset="-120"/>
              </a:rPr>
              <a:t>： </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功能</a:t>
            </a:r>
            <a:r>
              <a:rPr lang="zh-TW" altLang="zh-TW" sz="1600" b="1" dirty="0">
                <a:latin typeface="微軟正黑體" panose="020B0604030504040204" pitchFamily="34" charset="-120"/>
                <a:ea typeface="微軟正黑體" panose="020B0604030504040204" pitchFamily="34" charset="-120"/>
              </a:rPr>
              <a:t>點收</a:t>
            </a:r>
            <a:r>
              <a:rPr lang="en-US" altLang="zh-TW" sz="1600" b="1" dirty="0">
                <a:latin typeface="微軟正黑體" panose="020B0604030504040204" pitchFamily="34" charset="-120"/>
                <a:ea typeface="微軟正黑體" panose="020B0604030504040204" pitchFamily="34" charset="-120"/>
              </a:rPr>
              <a:t>』</a:t>
            </a:r>
            <a:r>
              <a:rPr lang="zh-TW" altLang="zh-TW" sz="1600" b="1" dirty="0">
                <a:latin typeface="微軟正黑體" panose="020B0604030504040204" pitchFamily="34" charset="-120"/>
                <a:ea typeface="微軟正黑體" panose="020B0604030504040204" pitchFamily="34" charset="-120"/>
              </a:rPr>
              <a:t>進行</a:t>
            </a:r>
            <a:r>
              <a:rPr lang="zh-TW" altLang="en-US" sz="1600" b="1" dirty="0">
                <a:latin typeface="微軟正黑體" panose="020B0604030504040204" pitchFamily="34" charset="-120"/>
                <a:ea typeface="微軟正黑體" panose="020B0604030504040204" pitchFamily="34" charset="-120"/>
              </a:rPr>
              <a:t>驗</a:t>
            </a:r>
            <a:r>
              <a:rPr lang="zh-TW" altLang="zh-TW" sz="1600" b="1" dirty="0">
                <a:latin typeface="微軟正黑體" panose="020B0604030504040204" pitchFamily="34" charset="-120"/>
                <a:ea typeface="微軟正黑體" panose="020B0604030504040204" pitchFamily="34" charset="-120"/>
              </a:rPr>
              <a:t>收。</a:t>
            </a:r>
            <a:endParaRPr lang="zh-TW" altLang="en-US" sz="1600" b="1" dirty="0">
              <a:latin typeface="微軟正黑體" panose="020B0604030504040204" pitchFamily="34" charset="-120"/>
              <a:ea typeface="微軟正黑體" panose="020B0604030504040204" pitchFamily="34" charset="-120"/>
            </a:endParaRPr>
          </a:p>
        </p:txBody>
      </p:sp>
      <p:sp>
        <p:nvSpPr>
          <p:cNvPr id="22" name="文字方塊 21"/>
          <p:cNvSpPr txBox="1"/>
          <p:nvPr/>
        </p:nvSpPr>
        <p:spPr>
          <a:xfrm>
            <a:off x="3161965" y="3726698"/>
            <a:ext cx="349250" cy="338138"/>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1</a:t>
            </a:r>
            <a:endParaRPr lang="zh-TW" altLang="en-US" sz="1600" dirty="0">
              <a:solidFill>
                <a:srgbClr val="6E4900">
                  <a:lumMod val="50000"/>
                </a:srgbClr>
              </a:solidFill>
              <a:ea typeface="MS PGothic" pitchFamily="34" charset="-128"/>
            </a:endParaRPr>
          </a:p>
        </p:txBody>
      </p:sp>
      <p:sp>
        <p:nvSpPr>
          <p:cNvPr id="23" name="文字方塊 22"/>
          <p:cNvSpPr txBox="1"/>
          <p:nvPr/>
        </p:nvSpPr>
        <p:spPr>
          <a:xfrm>
            <a:off x="7659055" y="4538711"/>
            <a:ext cx="349250" cy="338138"/>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2</a:t>
            </a:r>
            <a:endParaRPr lang="zh-TW" altLang="en-US" sz="1600" dirty="0">
              <a:solidFill>
                <a:srgbClr val="6E4900">
                  <a:lumMod val="50000"/>
                </a:srgbClr>
              </a:solidFill>
              <a:ea typeface="MS PGothic" pitchFamily="34" charset="-128"/>
            </a:endParaRP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747" y="1390642"/>
            <a:ext cx="8281571" cy="935880"/>
          </a:xfrm>
          <a:prstGeom prst="rect">
            <a:avLst/>
          </a:prstGeom>
        </p:spPr>
      </p:pic>
      <p:pic>
        <p:nvPicPr>
          <p:cNvPr id="3" name="圖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628" y="2272545"/>
            <a:ext cx="2137973" cy="4302109"/>
          </a:xfrm>
          <a:prstGeom prst="rect">
            <a:avLst/>
          </a:prstGeom>
        </p:spPr>
      </p:pic>
      <p:sp>
        <p:nvSpPr>
          <p:cNvPr id="20" name="矩形 14"/>
          <p:cNvSpPr>
            <a:spLocks noChangeArrowheads="1"/>
          </p:cNvSpPr>
          <p:nvPr/>
        </p:nvSpPr>
        <p:spPr bwMode="auto">
          <a:xfrm>
            <a:off x="899592" y="4163485"/>
            <a:ext cx="1296144" cy="201620"/>
          </a:xfrm>
          <a:prstGeom prst="rect">
            <a:avLst/>
          </a:prstGeom>
          <a:noFill/>
          <a:ln w="38100" algn="ctr">
            <a:solidFill>
              <a:srgbClr val="FF0000"/>
            </a:solidFill>
            <a:round/>
            <a:headEnd/>
            <a:tailEnd/>
          </a:ln>
        </p:spPr>
        <p:txBody>
          <a:bodyPr/>
          <a:lstStyle/>
          <a:p>
            <a:pPr eaLnBrk="0" fontAlgn="base" hangingPunct="0">
              <a:spcBef>
                <a:spcPct val="0"/>
              </a:spcBef>
              <a:spcAft>
                <a:spcPct val="0"/>
              </a:spcAft>
            </a:pPr>
            <a:endParaRPr lang="zh-TW" altLang="en-US" sz="2400">
              <a:solidFill>
                <a:srgbClr val="6E4900"/>
              </a:solidFill>
              <a:ea typeface="MS PGothic" pitchFamily="34" charset="-128"/>
            </a:endParaRPr>
          </a:p>
        </p:txBody>
      </p:sp>
      <p:sp>
        <p:nvSpPr>
          <p:cNvPr id="5" name="投影片編號版面配置區 4"/>
          <p:cNvSpPr>
            <a:spLocks noGrp="1"/>
          </p:cNvSpPr>
          <p:nvPr>
            <p:ph type="sldNum" sz="quarter" idx="12"/>
          </p:nvPr>
        </p:nvSpPr>
        <p:spPr/>
        <p:txBody>
          <a:bodyPr/>
          <a:lstStyle/>
          <a:p>
            <a:fld id="{7A643748-EA64-4C66-B8B9-205DE386B7BC}" type="slidenum">
              <a:rPr lang="zh-TW" altLang="en-US" smtClean="0"/>
              <a:t>40</a:t>
            </a:fld>
            <a:endParaRPr lang="zh-TW" altLang="en-US"/>
          </a:p>
        </p:txBody>
      </p:sp>
      <p:cxnSp>
        <p:nvCxnSpPr>
          <p:cNvPr id="6" name="直線單箭頭接點 5"/>
          <p:cNvCxnSpPr>
            <a:stCxn id="19" idx="1"/>
          </p:cNvCxnSpPr>
          <p:nvPr/>
        </p:nvCxnSpPr>
        <p:spPr>
          <a:xfrm flipH="1">
            <a:off x="4211960" y="4037317"/>
            <a:ext cx="429572" cy="957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055880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圖片 22"/>
          <p:cNvPicPr>
            <a:picLocks noGrp="1" noChangeAspect="1" noChangeArrowheads="1"/>
          </p:cNvPicPr>
          <p:nvPr>
            <p:ph idx="4294967295"/>
          </p:nvPr>
        </p:nvPicPr>
        <p:blipFill rotWithShape="1">
          <a:blip r:embed="rId2" cstate="screen">
            <a:extLst>
              <a:ext uri="{28A0092B-C50C-407E-A947-70E740481C1C}">
                <a14:useLocalDpi xmlns:a14="http://schemas.microsoft.com/office/drawing/2010/main"/>
              </a:ext>
            </a:extLst>
          </a:blip>
          <a:srcRect l="1730" r="2612" b="4116"/>
          <a:stretch/>
        </p:blipFill>
        <p:spPr>
          <a:xfrm>
            <a:off x="568129" y="1243012"/>
            <a:ext cx="7921625" cy="5113338"/>
          </a:xfrm>
        </p:spPr>
      </p:pic>
      <p:pic>
        <p:nvPicPr>
          <p:cNvPr id="33794" name="圖片 25"/>
          <p:cNvPicPr>
            <a:picLocks noChangeAspect="1" noChangeArrowheads="1"/>
          </p:cNvPicPr>
          <p:nvPr/>
        </p:nvPicPr>
        <p:blipFill>
          <a:blip r:embed="rId3" cstate="print"/>
          <a:srcRect/>
          <a:stretch>
            <a:fillRect/>
          </a:stretch>
        </p:blipFill>
        <p:spPr bwMode="auto">
          <a:xfrm>
            <a:off x="6185456" y="2638563"/>
            <a:ext cx="2010167" cy="3390703"/>
          </a:xfrm>
          <a:prstGeom prst="rect">
            <a:avLst/>
          </a:prstGeom>
          <a:noFill/>
          <a:ln w="9525">
            <a:noFill/>
            <a:miter lim="800000"/>
            <a:headEnd/>
            <a:tailEnd/>
          </a:ln>
        </p:spPr>
      </p:pic>
      <p:sp>
        <p:nvSpPr>
          <p:cNvPr id="10" name="矩形 9"/>
          <p:cNvSpPr/>
          <p:nvPr/>
        </p:nvSpPr>
        <p:spPr bwMode="auto">
          <a:xfrm flipV="1">
            <a:off x="2026690" y="2909785"/>
            <a:ext cx="1392237" cy="750148"/>
          </a:xfrm>
          <a:prstGeom prst="rect">
            <a:avLst/>
          </a:prstGeom>
          <a:solidFill>
            <a:schemeClr val="bg1">
              <a:lumMod val="75000"/>
            </a:schemeClr>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zh-TW" altLang="en-US" sz="2800">
              <a:solidFill>
                <a:srgbClr val="6E4900"/>
              </a:solidFill>
              <a:ea typeface="MS PGothic" pitchFamily="34" charset="-128"/>
            </a:endParaRPr>
          </a:p>
        </p:txBody>
      </p:sp>
      <p:sp>
        <p:nvSpPr>
          <p:cNvPr id="18" name="矩形 17"/>
          <p:cNvSpPr/>
          <p:nvPr/>
        </p:nvSpPr>
        <p:spPr bwMode="auto">
          <a:xfrm flipV="1">
            <a:off x="2026690" y="2382360"/>
            <a:ext cx="1392237" cy="251881"/>
          </a:xfrm>
          <a:prstGeom prst="rect">
            <a:avLst/>
          </a:prstGeom>
          <a:solidFill>
            <a:schemeClr val="bg1">
              <a:lumMod val="75000"/>
            </a:schemeClr>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zh-TW" altLang="en-US" sz="2800">
              <a:solidFill>
                <a:srgbClr val="6E4900"/>
              </a:solidFill>
              <a:ea typeface="MS PGothic" pitchFamily="34" charset="-128"/>
            </a:endParaRPr>
          </a:p>
        </p:txBody>
      </p:sp>
      <p:sp>
        <p:nvSpPr>
          <p:cNvPr id="19" name="文字方塊 15"/>
          <p:cNvSpPr txBox="1"/>
          <p:nvPr/>
        </p:nvSpPr>
        <p:spPr>
          <a:xfrm>
            <a:off x="1198563" y="4975225"/>
            <a:ext cx="6901829" cy="1323439"/>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a:spAutoFit/>
          </a:bodyPr>
          <a:lstStyle>
            <a:defPPr>
              <a:defRPr lang="zh-TW"/>
            </a:defPPr>
            <a:lvl1pPr algn="l" rtl="0" eaLnBrk="0" fontAlgn="base" hangingPunct="0">
              <a:spcBef>
                <a:spcPct val="0"/>
              </a:spcBef>
              <a:spcAft>
                <a:spcPct val="0"/>
              </a:spcAft>
              <a:defRPr sz="2400" kern="1200">
                <a:solidFill>
                  <a:schemeClr val="tx1"/>
                </a:solidFill>
                <a:latin typeface="Arial"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pitchFamily="34" charset="-128"/>
                <a:cs typeface="+mn-cs"/>
              </a:defRPr>
            </a:lvl5pPr>
            <a:lvl6pPr marL="2286000" algn="l" defTabSz="914400" rtl="0" eaLnBrk="1" latinLnBrk="0" hangingPunct="1">
              <a:defRPr sz="2400" kern="1200">
                <a:solidFill>
                  <a:schemeClr val="tx1"/>
                </a:solidFill>
                <a:latin typeface="Arial" charset="0"/>
                <a:ea typeface="MS PGothic" pitchFamily="34" charset="-128"/>
                <a:cs typeface="+mn-cs"/>
              </a:defRPr>
            </a:lvl6pPr>
            <a:lvl7pPr marL="2743200" algn="l" defTabSz="914400" rtl="0" eaLnBrk="1" latinLnBrk="0" hangingPunct="1">
              <a:defRPr sz="2400" kern="1200">
                <a:solidFill>
                  <a:schemeClr val="tx1"/>
                </a:solidFill>
                <a:latin typeface="Arial" charset="0"/>
                <a:ea typeface="MS PGothic" pitchFamily="34" charset="-128"/>
                <a:cs typeface="+mn-cs"/>
              </a:defRPr>
            </a:lvl7pPr>
            <a:lvl8pPr marL="3200400" algn="l" defTabSz="914400" rtl="0" eaLnBrk="1" latinLnBrk="0" hangingPunct="1">
              <a:defRPr sz="2400" kern="1200">
                <a:solidFill>
                  <a:schemeClr val="tx1"/>
                </a:solidFill>
                <a:latin typeface="Arial" charset="0"/>
                <a:ea typeface="MS PGothic" pitchFamily="34" charset="-128"/>
                <a:cs typeface="+mn-cs"/>
              </a:defRPr>
            </a:lvl8pPr>
            <a:lvl9pPr marL="3657600" algn="l" defTabSz="914400" rtl="0" eaLnBrk="1" latinLnBrk="0" hangingPunct="1">
              <a:defRPr sz="2400" kern="1200">
                <a:solidFill>
                  <a:schemeClr val="tx1"/>
                </a:solidFill>
                <a:latin typeface="Arial" charset="0"/>
                <a:ea typeface="MS PGothic" pitchFamily="34" charset="-128"/>
                <a:cs typeface="+mn-cs"/>
              </a:defRPr>
            </a:lvl9pPr>
          </a:lstStyle>
          <a:p>
            <a:pPr marL="342900" indent="-342900">
              <a:buAutoNum type="arabicPeriod"/>
              <a:defRPr/>
            </a:pPr>
            <a:r>
              <a:rPr lang="zh-TW" altLang="zh-TW" sz="1600" b="1" dirty="0">
                <a:solidFill>
                  <a:srgbClr val="6E4900">
                    <a:lumMod val="50000"/>
                  </a:srgbClr>
                </a:solidFill>
                <a:latin typeface="微軟正黑體" panose="020B0604030504040204" pitchFamily="34" charset="-120"/>
                <a:ea typeface="微軟正黑體" panose="020B0604030504040204" pitchFamily="34" charset="-120"/>
              </a:rPr>
              <a:t>針對驗收結果可在</a:t>
            </a:r>
            <a:r>
              <a:rPr lang="zh-TW" altLang="zh-TW" sz="1600" b="1" u="sng" dirty="0">
                <a:solidFill>
                  <a:srgbClr val="0000FF"/>
                </a:solidFill>
                <a:latin typeface="微軟正黑體" panose="020B0604030504040204" pitchFamily="34" charset="-120"/>
                <a:ea typeface="微軟正黑體" panose="020B0604030504040204" pitchFamily="34" charset="-120"/>
              </a:rPr>
              <a:t>片語選取</a:t>
            </a:r>
            <a:r>
              <a:rPr lang="zh-TW" altLang="zh-TW" sz="1600" b="1" dirty="0">
                <a:solidFill>
                  <a:srgbClr val="6E4900">
                    <a:lumMod val="50000"/>
                  </a:srgbClr>
                </a:solidFill>
                <a:latin typeface="微軟正黑體" panose="020B0604030504040204" pitchFamily="34" charset="-120"/>
                <a:ea typeface="微軟正黑體" panose="020B0604030504040204" pitchFamily="34" charset="-120"/>
              </a:rPr>
              <a:t>鈕內選取適當的片語</a:t>
            </a:r>
            <a:endParaRPr lang="en-US" altLang="zh-TW" sz="1600" b="1" dirty="0">
              <a:solidFill>
                <a:srgbClr val="6E4900">
                  <a:lumMod val="50000"/>
                </a:srgbClr>
              </a:solidFill>
              <a:latin typeface="微軟正黑體" panose="020B0604030504040204" pitchFamily="34" charset="-120"/>
              <a:ea typeface="微軟正黑體" panose="020B0604030504040204" pitchFamily="34" charset="-120"/>
            </a:endParaRPr>
          </a:p>
          <a:p>
            <a:pPr marL="342900" indent="-342900">
              <a:buAutoNum type="arabicPeriod"/>
              <a:defRPr/>
            </a:pPr>
            <a:r>
              <a:rPr lang="zh-TW" altLang="en-US" sz="1600" b="1" dirty="0">
                <a:solidFill>
                  <a:srgbClr val="6E4900">
                    <a:lumMod val="50000"/>
                  </a:srgbClr>
                </a:solidFill>
                <a:latin typeface="微軟正黑體" panose="020B0604030504040204" pitchFamily="34" charset="-120"/>
                <a:ea typeface="微軟正黑體" panose="020B0604030504040204" pitchFamily="34" charset="-120"/>
              </a:rPr>
              <a:t>點選：</a:t>
            </a:r>
            <a:r>
              <a:rPr lang="zh-TW" altLang="zh-TW" sz="1600" b="1" dirty="0">
                <a:solidFill>
                  <a:srgbClr val="0000FF"/>
                </a:solidFill>
                <a:latin typeface="微軟正黑體" panose="020B0604030504040204" pitchFamily="34" charset="-120"/>
                <a:ea typeface="微軟正黑體" panose="020B0604030504040204" pitchFamily="34" charset="-120"/>
              </a:rPr>
              <a:t>上傳</a:t>
            </a:r>
            <a:r>
              <a:rPr lang="zh-TW" altLang="en-US" sz="1600" b="1" dirty="0">
                <a:solidFill>
                  <a:srgbClr val="0000FF"/>
                </a:solidFill>
                <a:latin typeface="微軟正黑體" panose="020B0604030504040204" pitchFamily="34" charset="-120"/>
                <a:ea typeface="微軟正黑體" panose="020B0604030504040204" pitchFamily="34" charset="-120"/>
              </a:rPr>
              <a:t>驗收紀錄</a:t>
            </a:r>
            <a:r>
              <a:rPr lang="zh-TW" altLang="zh-TW" sz="1600" b="1" dirty="0">
                <a:solidFill>
                  <a:srgbClr val="6E4900">
                    <a:lumMod val="50000"/>
                  </a:srgbClr>
                </a:solidFill>
                <a:latin typeface="微軟正黑體" panose="020B0604030504040204" pitchFamily="34" charset="-120"/>
                <a:ea typeface="微軟正黑體" panose="020B0604030504040204" pitchFamily="34" charset="-120"/>
              </a:rPr>
              <a:t> </a:t>
            </a:r>
            <a:r>
              <a:rPr lang="zh-TW" altLang="en-US" sz="1600" b="1" dirty="0">
                <a:solidFill>
                  <a:srgbClr val="0000FF"/>
                </a:solidFill>
                <a:latin typeface="微軟正黑體" panose="020B0604030504040204" pitchFamily="34" charset="-120"/>
                <a:ea typeface="微軟正黑體" panose="020B0604030504040204" pitchFamily="34" charset="-120"/>
              </a:rPr>
              <a:t>且上傳相關佐證資料</a:t>
            </a:r>
            <a:r>
              <a:rPr lang="en-US" altLang="zh-TW" sz="1600" b="1" dirty="0">
                <a:solidFill>
                  <a:srgbClr val="0000FF"/>
                </a:solidFill>
                <a:latin typeface="微軟正黑體" panose="020B0604030504040204" pitchFamily="34" charset="-120"/>
                <a:ea typeface="微軟正黑體" panose="020B0604030504040204" pitchFamily="34" charset="-120"/>
              </a:rPr>
              <a:t/>
            </a:r>
            <a:br>
              <a:rPr lang="en-US" altLang="zh-TW" sz="1600" b="1" dirty="0">
                <a:solidFill>
                  <a:srgbClr val="0000FF"/>
                </a:solidFill>
                <a:latin typeface="微軟正黑體" panose="020B0604030504040204" pitchFamily="34" charset="-120"/>
                <a:ea typeface="微軟正黑體" panose="020B0604030504040204" pitchFamily="34" charset="-120"/>
              </a:rPr>
            </a:br>
            <a:r>
              <a:rPr lang="zh-TW" altLang="en-US" sz="1600" b="1" dirty="0">
                <a:solidFill>
                  <a:srgbClr val="000000"/>
                </a:solidFill>
                <a:latin typeface="微軟正黑體" panose="020B0604030504040204" pitchFamily="34" charset="-120"/>
                <a:ea typeface="微軟正黑體" panose="020B0604030504040204" pitchFamily="34" charset="-120"/>
                <a:cs typeface="Arial" charset="0"/>
              </a:rPr>
              <a:t>驗收佐證資料可於首頁→行政單位</a:t>
            </a:r>
            <a:r>
              <a:rPr lang="en-US" altLang="zh-TW" sz="1600" b="1" dirty="0">
                <a:solidFill>
                  <a:srgbClr val="000000"/>
                </a:solidFill>
                <a:latin typeface="微軟正黑體" panose="020B0604030504040204" pitchFamily="34" charset="-120"/>
                <a:ea typeface="微軟正黑體" panose="020B0604030504040204" pitchFamily="34" charset="-120"/>
                <a:cs typeface="Arial" charset="0"/>
              </a:rPr>
              <a:t>/</a:t>
            </a:r>
            <a:r>
              <a:rPr lang="zh-TW" altLang="en-US" sz="1600" b="1" dirty="0">
                <a:solidFill>
                  <a:srgbClr val="000000"/>
                </a:solidFill>
                <a:latin typeface="微軟正黑體" panose="020B0604030504040204" pitchFamily="34" charset="-120"/>
                <a:ea typeface="微軟正黑體" panose="020B0604030504040204" pitchFamily="34" charset="-120"/>
                <a:cs typeface="Arial" charset="0"/>
              </a:rPr>
              <a:t>總務處保管組→文件下載→參考範本</a:t>
            </a:r>
            <a:r>
              <a:rPr lang="en-US" altLang="zh-TW" sz="1600" b="1" dirty="0">
                <a:solidFill>
                  <a:srgbClr val="000000"/>
                </a:solidFill>
                <a:latin typeface="微軟正黑體" panose="020B0604030504040204" pitchFamily="34" charset="-120"/>
                <a:ea typeface="微軟正黑體" panose="020B0604030504040204" pitchFamily="34" charset="-120"/>
                <a:cs typeface="Arial" charset="0"/>
              </a:rPr>
              <a:t>(</a:t>
            </a:r>
            <a:r>
              <a:rPr lang="zh-TW" altLang="en-US" sz="1600" b="1" dirty="0">
                <a:solidFill>
                  <a:srgbClr val="000000"/>
                </a:solidFill>
                <a:latin typeface="微軟正黑體" panose="020B0604030504040204" pitchFamily="34" charset="-120"/>
                <a:ea typeface="微軟正黑體" panose="020B0604030504040204" pitchFamily="34" charset="-120"/>
                <a:cs typeface="Arial" charset="0"/>
              </a:rPr>
              <a:t>驗收應備之文件一覽表、功能測驗紀錄單、工程初驗紀錄單</a:t>
            </a:r>
            <a:r>
              <a:rPr lang="en-US" altLang="zh-TW" sz="1600" b="1" dirty="0">
                <a:solidFill>
                  <a:srgbClr val="000000"/>
                </a:solidFill>
                <a:latin typeface="微軟正黑體" panose="020B0604030504040204" pitchFamily="34" charset="-120"/>
                <a:ea typeface="微軟正黑體" panose="020B0604030504040204" pitchFamily="34" charset="-120"/>
                <a:cs typeface="Arial" charset="0"/>
              </a:rPr>
              <a:t>)</a:t>
            </a:r>
          </a:p>
          <a:p>
            <a:pPr marL="342900" indent="-342900">
              <a:buAutoNum type="arabicPeriod"/>
              <a:defRPr/>
            </a:pPr>
            <a:r>
              <a:rPr lang="zh-TW" altLang="zh-TW" sz="1600" b="1" dirty="0">
                <a:solidFill>
                  <a:srgbClr val="6E4900">
                    <a:lumMod val="50000"/>
                  </a:srgbClr>
                </a:solidFill>
                <a:latin typeface="微軟正黑體" panose="020B0604030504040204" pitchFamily="34" charset="-120"/>
                <a:ea typeface="微軟正黑體" panose="020B0604030504040204" pitchFamily="34" charset="-120"/>
              </a:rPr>
              <a:t>功能驗收作業完成後點選</a:t>
            </a:r>
            <a:r>
              <a:rPr lang="zh-TW" altLang="zh-TW" sz="1600" b="1" u="sng" dirty="0">
                <a:solidFill>
                  <a:srgbClr val="0000FF"/>
                </a:solidFill>
                <a:latin typeface="微軟正黑體" panose="020B0604030504040204" pitchFamily="34" charset="-120"/>
                <a:ea typeface="微軟正黑體" panose="020B0604030504040204" pitchFamily="34" charset="-120"/>
              </a:rPr>
              <a:t>送主管驗收</a:t>
            </a:r>
            <a:endParaRPr lang="en-US" altLang="zh-TW" sz="1600" b="1" u="sng" dirty="0">
              <a:solidFill>
                <a:srgbClr val="6E4900">
                  <a:lumMod val="50000"/>
                </a:srgbClr>
              </a:solidFill>
              <a:latin typeface="微軟正黑體" panose="020B0604030504040204" pitchFamily="34" charset="-120"/>
              <a:ea typeface="微軟正黑體" panose="020B0604030504040204" pitchFamily="34" charset="-120"/>
            </a:endParaRPr>
          </a:p>
        </p:txBody>
      </p:sp>
      <p:cxnSp>
        <p:nvCxnSpPr>
          <p:cNvPr id="33798" name="直線單箭頭接點 19"/>
          <p:cNvCxnSpPr>
            <a:cxnSpLocks noChangeShapeType="1"/>
            <a:stCxn id="19" idx="0"/>
          </p:cNvCxnSpPr>
          <p:nvPr/>
        </p:nvCxnSpPr>
        <p:spPr bwMode="auto">
          <a:xfrm flipV="1">
            <a:off x="4649478" y="4294187"/>
            <a:ext cx="0" cy="681038"/>
          </a:xfrm>
          <a:prstGeom prst="straightConnector1">
            <a:avLst/>
          </a:prstGeom>
          <a:noFill/>
          <a:ln w="38100" algn="ctr">
            <a:solidFill>
              <a:srgbClr val="FF0000"/>
            </a:solidFill>
            <a:round/>
            <a:headEnd/>
            <a:tailEnd type="arrow" w="med" len="med"/>
          </a:ln>
        </p:spPr>
      </p:cxnSp>
      <p:sp>
        <p:nvSpPr>
          <p:cNvPr id="33799" name="矩形 20"/>
          <p:cNvSpPr>
            <a:spLocks noChangeArrowheads="1"/>
          </p:cNvSpPr>
          <p:nvPr/>
        </p:nvSpPr>
        <p:spPr bwMode="auto">
          <a:xfrm>
            <a:off x="1381125" y="3860800"/>
            <a:ext cx="3816350" cy="431800"/>
          </a:xfrm>
          <a:prstGeom prst="rect">
            <a:avLst/>
          </a:prstGeom>
          <a:noFill/>
          <a:ln w="38100" algn="ctr">
            <a:solidFill>
              <a:srgbClr val="FF0000"/>
            </a:solidFill>
            <a:round/>
            <a:headEnd/>
            <a:tailEnd/>
          </a:ln>
        </p:spPr>
        <p:txBody>
          <a:bodyPr/>
          <a:lstStyle/>
          <a:p>
            <a:pPr eaLnBrk="0" fontAlgn="base" hangingPunct="0">
              <a:spcBef>
                <a:spcPct val="0"/>
              </a:spcBef>
              <a:spcAft>
                <a:spcPct val="0"/>
              </a:spcAft>
            </a:pPr>
            <a:endParaRPr lang="zh-TW" altLang="en-US" sz="2400">
              <a:solidFill>
                <a:srgbClr val="6E4900"/>
              </a:solidFill>
              <a:ea typeface="MS PGothic" pitchFamily="34" charset="-128"/>
            </a:endParaRPr>
          </a:p>
        </p:txBody>
      </p:sp>
      <p:sp>
        <p:nvSpPr>
          <p:cNvPr id="29" name="標題 3"/>
          <p:cNvSpPr txBox="1">
            <a:spLocks/>
          </p:cNvSpPr>
          <p:nvPr/>
        </p:nvSpPr>
        <p:spPr bwMode="auto">
          <a:xfrm>
            <a:off x="323528" y="206530"/>
            <a:ext cx="7488560" cy="832775"/>
          </a:xfrm>
          <a:prstGeom prst="rect">
            <a:avLst/>
          </a:prstGeom>
          <a:noFill/>
          <a:ln>
            <a:noFill/>
          </a:ln>
          <a:extLst/>
        </p:spPr>
        <p:txBody>
          <a:bodyPr anchor="b"/>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ea typeface="標楷體" pitchFamily="65" charset="-120"/>
              </a:defRPr>
            </a:lvl2pPr>
            <a:lvl3pPr algn="l" rtl="0" eaLnBrk="0" fontAlgn="base" hangingPunct="0">
              <a:spcBef>
                <a:spcPct val="0"/>
              </a:spcBef>
              <a:spcAft>
                <a:spcPct val="0"/>
              </a:spcAft>
              <a:defRPr sz="4000" b="1">
                <a:solidFill>
                  <a:schemeClr val="tx2"/>
                </a:solidFill>
                <a:latin typeface="Arial" charset="0"/>
                <a:ea typeface="標楷體" pitchFamily="65" charset="-120"/>
              </a:defRPr>
            </a:lvl3pPr>
            <a:lvl4pPr algn="l" rtl="0" eaLnBrk="0" fontAlgn="base" hangingPunct="0">
              <a:spcBef>
                <a:spcPct val="0"/>
              </a:spcBef>
              <a:spcAft>
                <a:spcPct val="0"/>
              </a:spcAft>
              <a:defRPr sz="4000" b="1">
                <a:solidFill>
                  <a:schemeClr val="tx2"/>
                </a:solidFill>
                <a:latin typeface="Arial" charset="0"/>
                <a:ea typeface="標楷體" pitchFamily="65" charset="-120"/>
              </a:defRPr>
            </a:lvl4pPr>
            <a:lvl5pPr algn="l" rtl="0" eaLnBrk="0" fontAlgn="base" hangingPunct="0">
              <a:spcBef>
                <a:spcPct val="0"/>
              </a:spcBef>
              <a:spcAft>
                <a:spcPct val="0"/>
              </a:spcAft>
              <a:defRPr sz="4000" b="1">
                <a:solidFill>
                  <a:schemeClr val="tx2"/>
                </a:solidFill>
                <a:latin typeface="Arial" charset="0"/>
                <a:ea typeface="標楷體" pitchFamily="65" charset="-120"/>
              </a:defRPr>
            </a:lvl5pPr>
            <a:lvl6pPr marL="457200" algn="l" rtl="0" fontAlgn="base">
              <a:spcBef>
                <a:spcPct val="0"/>
              </a:spcBef>
              <a:spcAft>
                <a:spcPct val="0"/>
              </a:spcAft>
              <a:defRPr sz="4000" b="1">
                <a:solidFill>
                  <a:schemeClr val="tx2"/>
                </a:solidFill>
                <a:latin typeface="Arial" charset="0"/>
                <a:ea typeface="標楷體" pitchFamily="65" charset="-120"/>
              </a:defRPr>
            </a:lvl6pPr>
            <a:lvl7pPr marL="914400" algn="l" rtl="0" fontAlgn="base">
              <a:spcBef>
                <a:spcPct val="0"/>
              </a:spcBef>
              <a:spcAft>
                <a:spcPct val="0"/>
              </a:spcAft>
              <a:defRPr sz="4000" b="1">
                <a:solidFill>
                  <a:schemeClr val="tx2"/>
                </a:solidFill>
                <a:latin typeface="Arial" charset="0"/>
                <a:ea typeface="標楷體" pitchFamily="65" charset="-120"/>
              </a:defRPr>
            </a:lvl7pPr>
            <a:lvl8pPr marL="1371600" algn="l" rtl="0" fontAlgn="base">
              <a:spcBef>
                <a:spcPct val="0"/>
              </a:spcBef>
              <a:spcAft>
                <a:spcPct val="0"/>
              </a:spcAft>
              <a:defRPr sz="4000" b="1">
                <a:solidFill>
                  <a:schemeClr val="tx2"/>
                </a:solidFill>
                <a:latin typeface="Arial" charset="0"/>
                <a:ea typeface="標楷體" pitchFamily="65" charset="-120"/>
              </a:defRPr>
            </a:lvl8pPr>
            <a:lvl9pPr marL="1828800" algn="l" rtl="0" fontAlgn="base">
              <a:spcBef>
                <a:spcPct val="0"/>
              </a:spcBef>
              <a:spcAft>
                <a:spcPct val="0"/>
              </a:spcAft>
              <a:defRPr sz="4000" b="1">
                <a:solidFill>
                  <a:schemeClr val="tx2"/>
                </a:solidFill>
                <a:latin typeface="Arial" charset="0"/>
                <a:ea typeface="標楷體" pitchFamily="65" charset="-120"/>
              </a:defRPr>
            </a:lvl9pPr>
          </a:lstStyle>
          <a:p>
            <a:pPr>
              <a:defRPr/>
            </a:pPr>
            <a:r>
              <a:rPr lang="zh-TW" altLang="en-US" kern="0" dirty="0">
                <a:solidFill>
                  <a:srgbClr val="401D00"/>
                </a:solidFill>
                <a:latin typeface="微軟正黑體" panose="020B0604030504040204" pitchFamily="34" charset="-120"/>
                <a:ea typeface="微軟正黑體" panose="020B0604030504040204" pitchFamily="34" charset="-120"/>
              </a:rPr>
              <a:t>一般採購－功能驗收</a:t>
            </a:r>
            <a:r>
              <a:rPr lang="en-US" altLang="zh-TW" kern="0" dirty="0">
                <a:solidFill>
                  <a:srgbClr val="401D00"/>
                </a:solidFill>
                <a:latin typeface="微軟正黑體" panose="020B0604030504040204" pitchFamily="34" charset="-120"/>
                <a:ea typeface="微軟正黑體" panose="020B0604030504040204" pitchFamily="34" charset="-120"/>
              </a:rPr>
              <a:t>(2)</a:t>
            </a:r>
            <a:endParaRPr lang="zh-TW" altLang="en-US" kern="0" dirty="0">
              <a:solidFill>
                <a:srgbClr val="401D00"/>
              </a:solidFill>
              <a:latin typeface="微軟正黑體" panose="020B0604030504040204" pitchFamily="34" charset="-120"/>
              <a:ea typeface="微軟正黑體" panose="020B0604030504040204" pitchFamily="34" charset="-120"/>
            </a:endParaRPr>
          </a:p>
        </p:txBody>
      </p:sp>
      <p:sp>
        <p:nvSpPr>
          <p:cNvPr id="11" name="文字方塊 10"/>
          <p:cNvSpPr txBox="1"/>
          <p:nvPr/>
        </p:nvSpPr>
        <p:spPr>
          <a:xfrm>
            <a:off x="3475733" y="3448844"/>
            <a:ext cx="349250" cy="339725"/>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1</a:t>
            </a:r>
            <a:endParaRPr lang="zh-TW" altLang="en-US" sz="1600" dirty="0">
              <a:solidFill>
                <a:srgbClr val="6E4900">
                  <a:lumMod val="50000"/>
                </a:srgbClr>
              </a:solidFill>
              <a:ea typeface="MS PGothic" pitchFamily="34" charset="-128"/>
            </a:endParaRPr>
          </a:p>
        </p:txBody>
      </p:sp>
      <p:sp>
        <p:nvSpPr>
          <p:cNvPr id="12" name="文字方塊 11"/>
          <p:cNvSpPr txBox="1"/>
          <p:nvPr/>
        </p:nvSpPr>
        <p:spPr>
          <a:xfrm>
            <a:off x="4179692" y="3448844"/>
            <a:ext cx="349250" cy="339725"/>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2</a:t>
            </a:r>
            <a:endParaRPr lang="zh-TW" altLang="en-US" sz="1600" dirty="0">
              <a:solidFill>
                <a:srgbClr val="6E4900">
                  <a:lumMod val="50000"/>
                </a:srgbClr>
              </a:solidFill>
              <a:ea typeface="MS PGothic" pitchFamily="34" charset="-128"/>
            </a:endParaRPr>
          </a:p>
        </p:txBody>
      </p:sp>
      <p:sp>
        <p:nvSpPr>
          <p:cNvPr id="13" name="文字方塊 12"/>
          <p:cNvSpPr txBox="1"/>
          <p:nvPr/>
        </p:nvSpPr>
        <p:spPr>
          <a:xfrm>
            <a:off x="2699792" y="4294187"/>
            <a:ext cx="349250" cy="339725"/>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3</a:t>
            </a:r>
            <a:endParaRPr lang="zh-TW" altLang="en-US" sz="1600" dirty="0">
              <a:solidFill>
                <a:srgbClr val="6E4900">
                  <a:lumMod val="50000"/>
                </a:srgbClr>
              </a:solidFill>
              <a:ea typeface="MS PGothic" pitchFamily="34" charset="-128"/>
            </a:endParaRPr>
          </a:p>
        </p:txBody>
      </p:sp>
      <p:sp>
        <p:nvSpPr>
          <p:cNvPr id="14" name="矩形 20"/>
          <p:cNvSpPr>
            <a:spLocks noChangeArrowheads="1"/>
          </p:cNvSpPr>
          <p:nvPr/>
        </p:nvSpPr>
        <p:spPr bwMode="auto">
          <a:xfrm>
            <a:off x="2548539" y="4653136"/>
            <a:ext cx="655309" cy="234949"/>
          </a:xfrm>
          <a:prstGeom prst="rect">
            <a:avLst/>
          </a:prstGeom>
          <a:noFill/>
          <a:ln w="38100" algn="ctr">
            <a:solidFill>
              <a:srgbClr val="FF0000"/>
            </a:solidFill>
            <a:round/>
            <a:headEnd/>
            <a:tailEnd/>
          </a:ln>
        </p:spPr>
        <p:txBody>
          <a:bodyPr/>
          <a:lstStyle/>
          <a:p>
            <a:pPr eaLnBrk="0" fontAlgn="base" hangingPunct="0">
              <a:spcBef>
                <a:spcPct val="0"/>
              </a:spcBef>
              <a:spcAft>
                <a:spcPct val="0"/>
              </a:spcAft>
            </a:pPr>
            <a:endParaRPr lang="zh-TW" altLang="en-US" sz="2400">
              <a:solidFill>
                <a:srgbClr val="6E4900"/>
              </a:solidFill>
              <a:ea typeface="MS PGothic" pitchFamily="34" charset="-128"/>
            </a:endParaRPr>
          </a:p>
        </p:txBody>
      </p:sp>
      <p:sp>
        <p:nvSpPr>
          <p:cNvPr id="2" name="文字方塊 1"/>
          <p:cNvSpPr txBox="1"/>
          <p:nvPr/>
        </p:nvSpPr>
        <p:spPr>
          <a:xfrm>
            <a:off x="5436094" y="4521161"/>
            <a:ext cx="2952329"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altLang="zh-TW" b="1" dirty="0">
                <a:solidFill>
                  <a:schemeClr val="tx1"/>
                </a:solidFill>
                <a:latin typeface="微軟正黑體" panose="020B0604030504040204" pitchFamily="34" charset="-120"/>
                <a:ea typeface="微軟正黑體" panose="020B0604030504040204" pitchFamily="34" charset="-120"/>
              </a:rPr>
              <a:t>《</a:t>
            </a:r>
            <a:r>
              <a:rPr lang="zh-TW" altLang="en-US" b="1" dirty="0">
                <a:solidFill>
                  <a:schemeClr val="tx1"/>
                </a:solidFill>
                <a:latin typeface="微軟正黑體" panose="020B0604030504040204" pitchFamily="34" charset="-120"/>
                <a:ea typeface="微軟正黑體" panose="020B0604030504040204" pitchFamily="34" charset="-120"/>
              </a:rPr>
              <a:t>此關卡一定要上傳資料</a:t>
            </a:r>
            <a:r>
              <a:rPr lang="en-US" altLang="zh-TW" b="1" dirty="0">
                <a:solidFill>
                  <a:schemeClr val="tx1"/>
                </a:solidFill>
                <a:latin typeface="微軟正黑體" panose="020B0604030504040204" pitchFamily="34" charset="-120"/>
                <a:ea typeface="微軟正黑體" panose="020B0604030504040204" pitchFamily="34" charset="-120"/>
              </a:rPr>
              <a:t>》</a:t>
            </a:r>
            <a:endParaRPr lang="zh-TW" altLang="en-US" dirty="0">
              <a:solidFill>
                <a:schemeClr val="tx1"/>
              </a:solidFill>
              <a:latin typeface="微軟正黑體" panose="020B0604030504040204" pitchFamily="34" charset="-120"/>
              <a:ea typeface="微軟正黑體" panose="020B0604030504040204" pitchFamily="34" charset="-120"/>
            </a:endParaRPr>
          </a:p>
        </p:txBody>
      </p:sp>
      <p:pic>
        <p:nvPicPr>
          <p:cNvPr id="5" name="圖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129" y="1238381"/>
            <a:ext cx="7921625" cy="717557"/>
          </a:xfrm>
          <a:prstGeom prst="rect">
            <a:avLst/>
          </a:prstGeom>
        </p:spPr>
      </p:pic>
      <p:sp>
        <p:nvSpPr>
          <p:cNvPr id="16" name="矩形 15"/>
          <p:cNvSpPr/>
          <p:nvPr/>
        </p:nvSpPr>
        <p:spPr bwMode="auto">
          <a:xfrm flipV="1">
            <a:off x="5580112" y="2322591"/>
            <a:ext cx="1392237" cy="311651"/>
          </a:xfrm>
          <a:prstGeom prst="rect">
            <a:avLst/>
          </a:prstGeom>
          <a:solidFill>
            <a:schemeClr val="bg1">
              <a:lumMod val="75000"/>
            </a:schemeClr>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zh-TW" altLang="en-US" sz="2800">
              <a:solidFill>
                <a:srgbClr val="6E4900"/>
              </a:solidFill>
              <a:ea typeface="MS PGothic" pitchFamily="34" charset="-128"/>
            </a:endParaRPr>
          </a:p>
        </p:txBody>
      </p:sp>
      <p:sp>
        <p:nvSpPr>
          <p:cNvPr id="4" name="投影片編號版面配置區 3"/>
          <p:cNvSpPr>
            <a:spLocks noGrp="1"/>
          </p:cNvSpPr>
          <p:nvPr>
            <p:ph type="sldNum" sz="quarter" idx="12"/>
          </p:nvPr>
        </p:nvSpPr>
        <p:spPr/>
        <p:txBody>
          <a:bodyPr/>
          <a:lstStyle/>
          <a:p>
            <a:fld id="{7A643748-EA64-4C66-B8B9-205DE386B7BC}" type="slidenum">
              <a:rPr lang="zh-TW" altLang="en-US" smtClean="0"/>
              <a:t>41</a:t>
            </a:fld>
            <a:endParaRPr lang="zh-TW" altLang="en-US"/>
          </a:p>
        </p:txBody>
      </p:sp>
    </p:spTree>
    <p:extLst>
      <p:ext uri="{BB962C8B-B14F-4D97-AF65-F5344CB8AC3E}">
        <p14:creationId xmlns:p14="http://schemas.microsoft.com/office/powerpoint/2010/main" val="157308121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圖片 28"/>
          <p:cNvPicPr>
            <a:picLocks noChangeAspect="1" noChangeArrowheads="1"/>
          </p:cNvPicPr>
          <p:nvPr/>
        </p:nvPicPr>
        <p:blipFill>
          <a:blip r:embed="rId2" cstate="print"/>
          <a:srcRect/>
          <a:stretch>
            <a:fillRect/>
          </a:stretch>
        </p:blipFill>
        <p:spPr bwMode="auto">
          <a:xfrm>
            <a:off x="539750" y="1319213"/>
            <a:ext cx="8135938" cy="4846091"/>
          </a:xfrm>
          <a:prstGeom prst="rect">
            <a:avLst/>
          </a:prstGeom>
          <a:noFill/>
          <a:ln w="9525">
            <a:noFill/>
            <a:miter lim="800000"/>
            <a:headEnd/>
            <a:tailEnd/>
          </a:ln>
        </p:spPr>
      </p:pic>
      <p:sp>
        <p:nvSpPr>
          <p:cNvPr id="34818" name="標題 1"/>
          <p:cNvSpPr>
            <a:spLocks noGrp="1"/>
          </p:cNvSpPr>
          <p:nvPr>
            <p:ph type="title"/>
          </p:nvPr>
        </p:nvSpPr>
        <p:spPr>
          <a:xfrm>
            <a:off x="323528" y="274638"/>
            <a:ext cx="8363272" cy="1143000"/>
          </a:xfrm>
        </p:spPr>
        <p:txBody>
          <a:bodyPr/>
          <a:lstStyle/>
          <a:p>
            <a:pPr algn="l"/>
            <a:r>
              <a:rPr lang="zh-TW" altLang="en-US" sz="4000" b="1" kern="0" dirty="0">
                <a:solidFill>
                  <a:srgbClr val="401D00"/>
                </a:solidFill>
                <a:latin typeface="微軟正黑體" panose="020B0604030504040204" pitchFamily="34" charset="-120"/>
                <a:ea typeface="微軟正黑體" panose="020B0604030504040204" pitchFamily="34" charset="-120"/>
              </a:rPr>
              <a:t>一般採購</a:t>
            </a:r>
            <a:r>
              <a:rPr lang="en-US" altLang="zh-TW" sz="4000" b="1" kern="0" dirty="0">
                <a:solidFill>
                  <a:srgbClr val="401D00"/>
                </a:solidFill>
                <a:latin typeface="微軟正黑體" panose="020B0604030504040204" pitchFamily="34" charset="-120"/>
                <a:ea typeface="微軟正黑體" panose="020B0604030504040204" pitchFamily="34" charset="-120"/>
              </a:rPr>
              <a:t>-</a:t>
            </a:r>
            <a:r>
              <a:rPr lang="zh-TW" altLang="en-US" sz="4000" b="1" kern="0" dirty="0">
                <a:solidFill>
                  <a:srgbClr val="401D00"/>
                </a:solidFill>
                <a:latin typeface="微軟正黑體" panose="020B0604030504040204" pitchFamily="34" charset="-120"/>
                <a:ea typeface="微軟正黑體" panose="020B0604030504040204" pitchFamily="34" charset="-120"/>
              </a:rPr>
              <a:t>功能驗收</a:t>
            </a:r>
            <a:r>
              <a:rPr lang="en-US" altLang="zh-TW" sz="4000" b="1" kern="0" dirty="0">
                <a:solidFill>
                  <a:srgbClr val="401D00"/>
                </a:solidFill>
                <a:latin typeface="微軟正黑體" panose="020B0604030504040204" pitchFamily="34" charset="-120"/>
                <a:ea typeface="微軟正黑體" panose="020B0604030504040204" pitchFamily="34" charset="-120"/>
              </a:rPr>
              <a:t>(3)</a:t>
            </a:r>
            <a:r>
              <a:rPr lang="zh-TW" altLang="en-US" sz="4000" b="1" kern="0" dirty="0">
                <a:solidFill>
                  <a:srgbClr val="401D00"/>
                </a:solidFill>
                <a:latin typeface="微軟正黑體" panose="020B0604030504040204" pitchFamily="34" charset="-120"/>
                <a:ea typeface="微軟正黑體" panose="020B0604030504040204" pitchFamily="34" charset="-120"/>
              </a:rPr>
              <a:t>資料</a:t>
            </a:r>
            <a:r>
              <a:rPr lang="zh-TW" altLang="en-US" sz="4000" b="1" dirty="0">
                <a:solidFill>
                  <a:srgbClr val="401D00"/>
                </a:solidFill>
                <a:latin typeface="微軟正黑體" panose="020B0604030504040204" pitchFamily="34" charset="-120"/>
                <a:ea typeface="微軟正黑體" panose="020B0604030504040204" pitchFamily="34" charset="-120"/>
              </a:rPr>
              <a:t>上傳</a:t>
            </a:r>
          </a:p>
        </p:txBody>
      </p:sp>
      <p:sp>
        <p:nvSpPr>
          <p:cNvPr id="34819" name="矩形 3"/>
          <p:cNvSpPr>
            <a:spLocks noChangeArrowheads="1"/>
          </p:cNvSpPr>
          <p:nvPr/>
        </p:nvSpPr>
        <p:spPr bwMode="auto">
          <a:xfrm>
            <a:off x="6396038" y="2693988"/>
            <a:ext cx="431800" cy="166687"/>
          </a:xfrm>
          <a:prstGeom prst="rect">
            <a:avLst/>
          </a:prstGeom>
          <a:solidFill>
            <a:schemeClr val="accent1"/>
          </a:solidFill>
          <a:ln w="9525" algn="ctr">
            <a:noFill/>
            <a:round/>
            <a:headEnd/>
            <a:tailEnd/>
          </a:ln>
        </p:spPr>
        <p:txBody>
          <a:bodyPr/>
          <a:lstStyle/>
          <a:p>
            <a:pPr eaLnBrk="0" fontAlgn="base" hangingPunct="0">
              <a:spcBef>
                <a:spcPct val="0"/>
              </a:spcBef>
              <a:spcAft>
                <a:spcPct val="0"/>
              </a:spcAft>
            </a:pPr>
            <a:endParaRPr lang="zh-TW" altLang="en-US" sz="2800">
              <a:solidFill>
                <a:srgbClr val="6E4900"/>
              </a:solidFill>
              <a:ea typeface="MS PGothic" pitchFamily="34" charset="-128"/>
            </a:endParaRPr>
          </a:p>
        </p:txBody>
      </p:sp>
      <p:sp>
        <p:nvSpPr>
          <p:cNvPr id="5" name="文字方塊 4"/>
          <p:cNvSpPr txBox="1"/>
          <p:nvPr/>
        </p:nvSpPr>
        <p:spPr>
          <a:xfrm>
            <a:off x="1573213" y="3429000"/>
            <a:ext cx="349250" cy="338137"/>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1</a:t>
            </a:r>
            <a:endParaRPr lang="zh-TW" altLang="en-US" sz="1600" dirty="0">
              <a:solidFill>
                <a:srgbClr val="6E4900">
                  <a:lumMod val="50000"/>
                </a:srgbClr>
              </a:solidFill>
              <a:ea typeface="MS PGothic" pitchFamily="34" charset="-128"/>
            </a:endParaRPr>
          </a:p>
        </p:txBody>
      </p:sp>
      <p:sp>
        <p:nvSpPr>
          <p:cNvPr id="34821" name="矩形 5"/>
          <p:cNvSpPr>
            <a:spLocks noChangeArrowheads="1"/>
          </p:cNvSpPr>
          <p:nvPr/>
        </p:nvSpPr>
        <p:spPr bwMode="auto">
          <a:xfrm>
            <a:off x="769938" y="3861048"/>
            <a:ext cx="7402512" cy="360362"/>
          </a:xfrm>
          <a:prstGeom prst="rect">
            <a:avLst/>
          </a:prstGeom>
          <a:noFill/>
          <a:ln w="38100" algn="ctr">
            <a:solidFill>
              <a:srgbClr val="FF0000"/>
            </a:solidFill>
            <a:round/>
            <a:headEnd/>
            <a:tailEnd/>
          </a:ln>
        </p:spPr>
        <p:txBody>
          <a:bodyPr/>
          <a:lstStyle/>
          <a:p>
            <a:pPr eaLnBrk="0" fontAlgn="base" hangingPunct="0">
              <a:spcBef>
                <a:spcPct val="0"/>
              </a:spcBef>
              <a:spcAft>
                <a:spcPct val="0"/>
              </a:spcAft>
            </a:pPr>
            <a:endParaRPr lang="zh-TW" altLang="en-US" sz="2400">
              <a:solidFill>
                <a:srgbClr val="6E4900"/>
              </a:solidFill>
              <a:ea typeface="MS PGothic" pitchFamily="34" charset="-128"/>
            </a:endParaRPr>
          </a:p>
        </p:txBody>
      </p:sp>
      <p:sp>
        <p:nvSpPr>
          <p:cNvPr id="7" name="文字方塊 6"/>
          <p:cNvSpPr txBox="1"/>
          <p:nvPr/>
        </p:nvSpPr>
        <p:spPr>
          <a:xfrm>
            <a:off x="3059113" y="3429000"/>
            <a:ext cx="349250" cy="338137"/>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2</a:t>
            </a:r>
            <a:endParaRPr lang="zh-TW" altLang="en-US" sz="1600" dirty="0">
              <a:solidFill>
                <a:srgbClr val="6E4900">
                  <a:lumMod val="50000"/>
                </a:srgbClr>
              </a:solidFill>
              <a:ea typeface="MS PGothic" pitchFamily="34" charset="-128"/>
            </a:endParaRPr>
          </a:p>
        </p:txBody>
      </p:sp>
      <p:sp>
        <p:nvSpPr>
          <p:cNvPr id="8" name="文字方塊 7"/>
          <p:cNvSpPr txBox="1"/>
          <p:nvPr/>
        </p:nvSpPr>
        <p:spPr>
          <a:xfrm>
            <a:off x="4067175" y="3429000"/>
            <a:ext cx="349250" cy="338137"/>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3</a:t>
            </a:r>
            <a:endParaRPr lang="zh-TW" altLang="en-US" sz="1600" dirty="0">
              <a:solidFill>
                <a:srgbClr val="6E4900">
                  <a:lumMod val="50000"/>
                </a:srgbClr>
              </a:solidFill>
              <a:ea typeface="MS PGothic" pitchFamily="34" charset="-128"/>
            </a:endParaRPr>
          </a:p>
        </p:txBody>
      </p:sp>
      <p:sp>
        <p:nvSpPr>
          <p:cNvPr id="9" name="文字方塊 8"/>
          <p:cNvSpPr txBox="1"/>
          <p:nvPr/>
        </p:nvSpPr>
        <p:spPr>
          <a:xfrm>
            <a:off x="2869474" y="5790314"/>
            <a:ext cx="349250" cy="338137"/>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5</a:t>
            </a:r>
            <a:endParaRPr lang="zh-TW" altLang="en-US" sz="1600" dirty="0">
              <a:solidFill>
                <a:srgbClr val="6E4900">
                  <a:lumMod val="50000"/>
                </a:srgbClr>
              </a:solidFill>
              <a:ea typeface="MS PGothic" pitchFamily="34" charset="-128"/>
            </a:endParaRPr>
          </a:p>
        </p:txBody>
      </p:sp>
      <p:sp>
        <p:nvSpPr>
          <p:cNvPr id="15" name="文字方塊 14"/>
          <p:cNvSpPr txBox="1"/>
          <p:nvPr/>
        </p:nvSpPr>
        <p:spPr>
          <a:xfrm>
            <a:off x="6215063" y="3429000"/>
            <a:ext cx="349250" cy="338137"/>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4</a:t>
            </a:r>
            <a:endParaRPr lang="zh-TW" altLang="en-US" sz="1600" dirty="0">
              <a:solidFill>
                <a:srgbClr val="6E4900">
                  <a:lumMod val="50000"/>
                </a:srgbClr>
              </a:solidFill>
              <a:ea typeface="MS PGothic" pitchFamily="34" charset="-128"/>
            </a:endParaRPr>
          </a:p>
        </p:txBody>
      </p:sp>
      <p:cxnSp>
        <p:nvCxnSpPr>
          <p:cNvPr id="34826" name="直線單箭頭接點 15"/>
          <p:cNvCxnSpPr>
            <a:cxnSpLocks noChangeShapeType="1"/>
          </p:cNvCxnSpPr>
          <p:nvPr/>
        </p:nvCxnSpPr>
        <p:spPr bwMode="auto">
          <a:xfrm>
            <a:off x="5508625" y="3068960"/>
            <a:ext cx="0" cy="795338"/>
          </a:xfrm>
          <a:prstGeom prst="straightConnector1">
            <a:avLst/>
          </a:prstGeom>
          <a:noFill/>
          <a:ln w="38100" algn="ctr">
            <a:solidFill>
              <a:srgbClr val="FF0000"/>
            </a:solidFill>
            <a:round/>
            <a:headEnd/>
            <a:tailEnd type="arrow" w="med" len="med"/>
          </a:ln>
        </p:spPr>
      </p:cxnSp>
      <p:sp>
        <p:nvSpPr>
          <p:cNvPr id="18" name="文字方塊 15"/>
          <p:cNvSpPr txBox="1"/>
          <p:nvPr/>
        </p:nvSpPr>
        <p:spPr>
          <a:xfrm>
            <a:off x="4872831" y="2011089"/>
            <a:ext cx="3360737" cy="1322388"/>
          </a:xfrm>
          <a:prstGeom prst="rect">
            <a:avLst/>
          </a:prstGeom>
          <a:ln>
            <a:noFill/>
          </a:ln>
        </p:spPr>
        <p:style>
          <a:lnRef idx="1">
            <a:schemeClr val="accent6"/>
          </a:lnRef>
          <a:fillRef idx="2">
            <a:schemeClr val="accent6"/>
          </a:fillRef>
          <a:effectRef idx="1">
            <a:schemeClr val="accent6"/>
          </a:effectRef>
          <a:fontRef idx="minor">
            <a:schemeClr val="dk1"/>
          </a:fontRef>
        </p:style>
        <p:txBody>
          <a:bodyPr>
            <a:spAutoFit/>
          </a:bodyPr>
          <a:lstStyle>
            <a:defPPr>
              <a:defRPr lang="zh-TW"/>
            </a:defPPr>
            <a:lvl1pPr algn="l" rtl="0" eaLnBrk="0" fontAlgn="base" hangingPunct="0">
              <a:spcBef>
                <a:spcPct val="0"/>
              </a:spcBef>
              <a:spcAft>
                <a:spcPct val="0"/>
              </a:spcAft>
              <a:defRPr sz="2400" kern="1200">
                <a:solidFill>
                  <a:schemeClr val="tx1"/>
                </a:solidFill>
                <a:latin typeface="Arial"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pitchFamily="34" charset="-128"/>
                <a:cs typeface="+mn-cs"/>
              </a:defRPr>
            </a:lvl5pPr>
            <a:lvl6pPr marL="2286000" algn="l" defTabSz="914400" rtl="0" eaLnBrk="1" latinLnBrk="0" hangingPunct="1">
              <a:defRPr sz="2400" kern="1200">
                <a:solidFill>
                  <a:schemeClr val="tx1"/>
                </a:solidFill>
                <a:latin typeface="Arial" charset="0"/>
                <a:ea typeface="MS PGothic" pitchFamily="34" charset="-128"/>
                <a:cs typeface="+mn-cs"/>
              </a:defRPr>
            </a:lvl6pPr>
            <a:lvl7pPr marL="2743200" algn="l" defTabSz="914400" rtl="0" eaLnBrk="1" latinLnBrk="0" hangingPunct="1">
              <a:defRPr sz="2400" kern="1200">
                <a:solidFill>
                  <a:schemeClr val="tx1"/>
                </a:solidFill>
                <a:latin typeface="Arial" charset="0"/>
                <a:ea typeface="MS PGothic" pitchFamily="34" charset="-128"/>
                <a:cs typeface="+mn-cs"/>
              </a:defRPr>
            </a:lvl7pPr>
            <a:lvl8pPr marL="3200400" algn="l" defTabSz="914400" rtl="0" eaLnBrk="1" latinLnBrk="0" hangingPunct="1">
              <a:defRPr sz="2400" kern="1200">
                <a:solidFill>
                  <a:schemeClr val="tx1"/>
                </a:solidFill>
                <a:latin typeface="Arial" charset="0"/>
                <a:ea typeface="MS PGothic" pitchFamily="34" charset="-128"/>
                <a:cs typeface="+mn-cs"/>
              </a:defRPr>
            </a:lvl8pPr>
            <a:lvl9pPr marL="3657600" algn="l" defTabSz="914400" rtl="0" eaLnBrk="1" latinLnBrk="0" hangingPunct="1">
              <a:defRPr sz="2400" kern="1200">
                <a:solidFill>
                  <a:schemeClr val="tx1"/>
                </a:solidFill>
                <a:latin typeface="Arial" charset="0"/>
                <a:ea typeface="MS PGothic" pitchFamily="34" charset="-128"/>
                <a:cs typeface="+mn-cs"/>
              </a:defRPr>
            </a:lvl9pPr>
          </a:lstStyle>
          <a:p>
            <a:pPr>
              <a:defRPr/>
            </a:pPr>
            <a:r>
              <a:rPr lang="en-US" altLang="zh-TW" sz="1600" b="1" dirty="0">
                <a:latin typeface="微軟正黑體" panose="020B0604030504040204" pitchFamily="34" charset="-120"/>
                <a:ea typeface="微軟正黑體" panose="020B0604030504040204" pitchFamily="34" charset="-120"/>
              </a:rPr>
              <a:t>1. </a:t>
            </a:r>
            <a:r>
              <a:rPr lang="zh-TW" altLang="en-US" sz="1600" b="1" dirty="0">
                <a:latin typeface="微軟正黑體" panose="020B0604030504040204" pitchFamily="34" charset="-120"/>
                <a:ea typeface="微軟正黑體" panose="020B0604030504040204" pitchFamily="34" charset="-120"/>
              </a:rPr>
              <a:t>點選：驗收附件</a:t>
            </a:r>
            <a:endParaRPr lang="en-US" altLang="zh-TW" sz="1600" b="1" dirty="0">
              <a:latin typeface="微軟正黑體" panose="020B0604030504040204" pitchFamily="34" charset="-120"/>
              <a:ea typeface="微軟正黑體" panose="020B0604030504040204" pitchFamily="34" charset="-120"/>
            </a:endParaRPr>
          </a:p>
          <a:p>
            <a:pPr>
              <a:defRPr/>
            </a:pPr>
            <a:r>
              <a:rPr lang="en-US" altLang="zh-TW" sz="1600" b="1" dirty="0">
                <a:latin typeface="微軟正黑體" panose="020B0604030504040204" pitchFamily="34" charset="-120"/>
                <a:ea typeface="微軟正黑體" panose="020B0604030504040204" pitchFamily="34" charset="-120"/>
              </a:rPr>
              <a:t>2. </a:t>
            </a:r>
            <a:r>
              <a:rPr lang="zh-TW" altLang="en-US" sz="1600" b="1" dirty="0">
                <a:latin typeface="微軟正黑體" panose="020B0604030504040204" pitchFamily="34" charset="-120"/>
                <a:ea typeface="微軟正黑體" panose="020B0604030504040204" pitchFamily="34" charset="-120"/>
              </a:rPr>
              <a:t>說明文件名稱</a:t>
            </a:r>
            <a:endParaRPr lang="en-US" altLang="zh-TW" sz="1600" b="1" dirty="0">
              <a:latin typeface="微軟正黑體" panose="020B0604030504040204" pitchFamily="34" charset="-120"/>
              <a:ea typeface="微軟正黑體" panose="020B0604030504040204" pitchFamily="34" charset="-120"/>
            </a:endParaRPr>
          </a:p>
          <a:p>
            <a:pPr>
              <a:defRPr/>
            </a:pPr>
            <a:r>
              <a:rPr lang="en-US" altLang="zh-TW" sz="1600" b="1" dirty="0">
                <a:latin typeface="微軟正黑體" panose="020B0604030504040204" pitchFamily="34" charset="-120"/>
                <a:ea typeface="微軟正黑體" panose="020B0604030504040204" pitchFamily="34" charset="-120"/>
              </a:rPr>
              <a:t>3. </a:t>
            </a:r>
            <a:r>
              <a:rPr lang="zh-TW" altLang="en-US" sz="1600" b="1" dirty="0">
                <a:latin typeface="微軟正黑體" panose="020B0604030504040204" pitchFamily="34" charset="-120"/>
                <a:ea typeface="微軟正黑體" panose="020B0604030504040204" pitchFamily="34" charset="-120"/>
              </a:rPr>
              <a:t>點選：電子檔</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書面</a:t>
            </a:r>
            <a:endParaRPr lang="en-US" altLang="zh-TW" sz="1600" b="1" dirty="0">
              <a:latin typeface="微軟正黑體" panose="020B0604030504040204" pitchFamily="34" charset="-120"/>
              <a:ea typeface="微軟正黑體" panose="020B0604030504040204" pitchFamily="34" charset="-120"/>
            </a:endParaRPr>
          </a:p>
          <a:p>
            <a:pPr>
              <a:defRPr/>
            </a:pPr>
            <a:r>
              <a:rPr lang="en-US" altLang="zh-TW" sz="1600" b="1" dirty="0">
                <a:latin typeface="微軟正黑體" panose="020B0604030504040204" pitchFamily="34" charset="-120"/>
                <a:ea typeface="微軟正黑體" panose="020B0604030504040204" pitchFamily="34" charset="-120"/>
              </a:rPr>
              <a:t>4. </a:t>
            </a:r>
            <a:r>
              <a:rPr lang="zh-TW" altLang="en-US" sz="1600" b="1" dirty="0">
                <a:latin typeface="微軟正黑體" panose="020B0604030504040204" pitchFamily="34" charset="-120"/>
                <a:ea typeface="微軟正黑體" panose="020B0604030504040204" pitchFamily="34" charset="-120"/>
              </a:rPr>
              <a:t>選取文件</a:t>
            </a:r>
            <a:endParaRPr lang="en-US" altLang="zh-TW" sz="1600" b="1" dirty="0">
              <a:latin typeface="微軟正黑體" panose="020B0604030504040204" pitchFamily="34" charset="-120"/>
              <a:ea typeface="微軟正黑體" panose="020B0604030504040204" pitchFamily="34" charset="-120"/>
            </a:endParaRPr>
          </a:p>
          <a:p>
            <a:pPr>
              <a:defRPr/>
            </a:pPr>
            <a:r>
              <a:rPr lang="en-US" altLang="zh-TW" sz="1600" b="1" dirty="0">
                <a:latin typeface="微軟正黑體" panose="020B0604030504040204" pitchFamily="34" charset="-120"/>
                <a:ea typeface="微軟正黑體" panose="020B0604030504040204" pitchFamily="34" charset="-120"/>
              </a:rPr>
              <a:t>5. </a:t>
            </a:r>
            <a:r>
              <a:rPr lang="zh-TW" altLang="en-US" sz="1600" b="1" dirty="0">
                <a:latin typeface="微軟正黑體" panose="020B0604030504040204" pitchFamily="34" charset="-120"/>
                <a:ea typeface="微軟正黑體" panose="020B0604030504040204" pitchFamily="34" charset="-120"/>
              </a:rPr>
              <a:t>上傳表單附件</a:t>
            </a:r>
            <a:endParaRPr lang="en-US" altLang="zh-TW" sz="1600" b="1" dirty="0">
              <a:latin typeface="微軟正黑體" panose="020B0604030504040204" pitchFamily="34" charset="-120"/>
              <a:ea typeface="微軟正黑體" panose="020B0604030504040204" pitchFamily="34" charset="-120"/>
            </a:endParaRPr>
          </a:p>
        </p:txBody>
      </p:sp>
      <p:sp>
        <p:nvSpPr>
          <p:cNvPr id="34828" name="矩形 18"/>
          <p:cNvSpPr>
            <a:spLocks noChangeArrowheads="1"/>
          </p:cNvSpPr>
          <p:nvPr/>
        </p:nvSpPr>
        <p:spPr bwMode="auto">
          <a:xfrm>
            <a:off x="2194719" y="5396183"/>
            <a:ext cx="1728787" cy="360363"/>
          </a:xfrm>
          <a:prstGeom prst="rect">
            <a:avLst/>
          </a:prstGeom>
          <a:noFill/>
          <a:ln w="38100" algn="ctr">
            <a:solidFill>
              <a:srgbClr val="FF0000"/>
            </a:solidFill>
            <a:round/>
            <a:headEnd/>
            <a:tailEnd/>
          </a:ln>
        </p:spPr>
        <p:txBody>
          <a:bodyPr/>
          <a:lstStyle/>
          <a:p>
            <a:pPr eaLnBrk="0" fontAlgn="base" hangingPunct="0">
              <a:spcBef>
                <a:spcPct val="0"/>
              </a:spcBef>
              <a:spcAft>
                <a:spcPct val="0"/>
              </a:spcAft>
            </a:pPr>
            <a:endParaRPr lang="zh-TW" altLang="en-US" sz="2400">
              <a:solidFill>
                <a:srgbClr val="6E4900"/>
              </a:solidFill>
              <a:ea typeface="MS PGothic" pitchFamily="34" charset="-128"/>
            </a:endParaRPr>
          </a:p>
        </p:txBody>
      </p:sp>
      <p:sp>
        <p:nvSpPr>
          <p:cNvPr id="3" name="投影片編號版面配置區 2"/>
          <p:cNvSpPr>
            <a:spLocks noGrp="1"/>
          </p:cNvSpPr>
          <p:nvPr>
            <p:ph type="sldNum" sz="quarter" idx="12"/>
          </p:nvPr>
        </p:nvSpPr>
        <p:spPr/>
        <p:txBody>
          <a:bodyPr/>
          <a:lstStyle/>
          <a:p>
            <a:fld id="{7A643748-EA64-4C66-B8B9-205DE386B7BC}" type="slidenum">
              <a:rPr lang="zh-TW" altLang="en-US" smtClean="0"/>
              <a:t>42</a:t>
            </a:fld>
            <a:endParaRPr lang="zh-TW" altLang="en-US"/>
          </a:p>
        </p:txBody>
      </p:sp>
    </p:spTree>
    <p:extLst>
      <p:ext uri="{BB962C8B-B14F-4D97-AF65-F5344CB8AC3E}">
        <p14:creationId xmlns:p14="http://schemas.microsoft.com/office/powerpoint/2010/main" val="379271631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6" name="標題 3"/>
          <p:cNvSpPr>
            <a:spLocks noGrp="1"/>
          </p:cNvSpPr>
          <p:nvPr>
            <p:ph type="title"/>
          </p:nvPr>
        </p:nvSpPr>
        <p:spPr>
          <a:xfrm>
            <a:off x="251520" y="260648"/>
            <a:ext cx="8435280" cy="1143000"/>
          </a:xfrm>
        </p:spPr>
        <p:txBody>
          <a:bodyPr/>
          <a:lstStyle/>
          <a:p>
            <a:pPr algn="l"/>
            <a:r>
              <a:rPr lang="zh-TW" altLang="en-US" sz="4000" b="1" dirty="0">
                <a:solidFill>
                  <a:srgbClr val="401D00"/>
                </a:solidFill>
                <a:latin typeface="微軟正黑體" panose="020B0604030504040204" pitchFamily="34" charset="-120"/>
                <a:ea typeface="微軟正黑體" panose="020B0604030504040204" pitchFamily="34" charset="-120"/>
              </a:rPr>
              <a:t>一般採購－單位主管審核</a:t>
            </a:r>
            <a:r>
              <a:rPr lang="en-US" altLang="zh-TW" sz="4000" b="1" dirty="0">
                <a:solidFill>
                  <a:srgbClr val="401D00"/>
                </a:solidFill>
                <a:latin typeface="微軟正黑體" panose="020B0604030504040204" pitchFamily="34" charset="-120"/>
                <a:ea typeface="微軟正黑體" panose="020B0604030504040204" pitchFamily="34" charset="-120"/>
              </a:rPr>
              <a:t>(1)</a:t>
            </a:r>
            <a:endParaRPr lang="zh-TW" altLang="en-US" sz="4000" b="1" dirty="0">
              <a:solidFill>
                <a:srgbClr val="401D00"/>
              </a:solidFill>
              <a:latin typeface="微軟正黑體" panose="020B0604030504040204" pitchFamily="34" charset="-120"/>
              <a:ea typeface="微軟正黑體" panose="020B0604030504040204" pitchFamily="34" charset="-120"/>
            </a:endParaRPr>
          </a:p>
        </p:txBody>
      </p:sp>
      <p:pic>
        <p:nvPicPr>
          <p:cNvPr id="35841" name="Picture 2"/>
          <p:cNvPicPr>
            <a:picLocks noGrp="1" noChangeAspect="1" noChangeArrowheads="1"/>
          </p:cNvPicPr>
          <p:nvPr>
            <p:ph idx="4294967295"/>
          </p:nvPr>
        </p:nvPicPr>
        <p:blipFill rotWithShape="1">
          <a:blip r:embed="rId2" cstate="print">
            <a:extLst>
              <a:ext uri="{28A0092B-C50C-407E-A947-70E740481C1C}">
                <a14:useLocalDpi xmlns:a14="http://schemas.microsoft.com/office/drawing/2010/main"/>
              </a:ext>
            </a:extLst>
          </a:blip>
          <a:srcRect b="2854"/>
          <a:stretch/>
        </p:blipFill>
        <p:spPr>
          <a:xfrm>
            <a:off x="441564" y="1284975"/>
            <a:ext cx="8312150" cy="4880329"/>
          </a:xfrm>
        </p:spPr>
      </p:pic>
      <p:sp>
        <p:nvSpPr>
          <p:cNvPr id="35842" name="矩形 6"/>
          <p:cNvSpPr>
            <a:spLocks noChangeArrowheads="1"/>
          </p:cNvSpPr>
          <p:nvPr/>
        </p:nvSpPr>
        <p:spPr bwMode="auto">
          <a:xfrm>
            <a:off x="5333238" y="2121694"/>
            <a:ext cx="431800" cy="166687"/>
          </a:xfrm>
          <a:prstGeom prst="rect">
            <a:avLst/>
          </a:prstGeom>
          <a:solidFill>
            <a:schemeClr val="accent1"/>
          </a:solidFill>
          <a:ln w="9525" algn="ctr">
            <a:solidFill>
              <a:schemeClr val="tx1"/>
            </a:solidFill>
            <a:round/>
            <a:headEnd/>
            <a:tailEnd/>
          </a:ln>
        </p:spPr>
        <p:txBody>
          <a:bodyPr/>
          <a:lstStyle/>
          <a:p>
            <a:pPr eaLnBrk="0" fontAlgn="base" hangingPunct="0">
              <a:spcBef>
                <a:spcPct val="0"/>
              </a:spcBef>
              <a:spcAft>
                <a:spcPct val="0"/>
              </a:spcAft>
            </a:pPr>
            <a:endParaRPr lang="zh-TW" altLang="en-US" sz="2800">
              <a:solidFill>
                <a:srgbClr val="6E4900"/>
              </a:solidFill>
              <a:ea typeface="MS PGothic" pitchFamily="34" charset="-128"/>
            </a:endParaRPr>
          </a:p>
        </p:txBody>
      </p:sp>
      <p:sp>
        <p:nvSpPr>
          <p:cNvPr id="12" name="文字方塊 15"/>
          <p:cNvSpPr txBox="1"/>
          <p:nvPr/>
        </p:nvSpPr>
        <p:spPr>
          <a:xfrm>
            <a:off x="3059113" y="5026025"/>
            <a:ext cx="4465637" cy="584775"/>
          </a:xfrm>
          <a:prstGeom prst="rect">
            <a:avLst/>
          </a:prstGeom>
          <a:ln>
            <a:noFill/>
          </a:ln>
        </p:spPr>
        <p:style>
          <a:lnRef idx="1">
            <a:schemeClr val="accent6"/>
          </a:lnRef>
          <a:fillRef idx="2">
            <a:schemeClr val="accent6"/>
          </a:fillRef>
          <a:effectRef idx="1">
            <a:schemeClr val="accent6"/>
          </a:effectRef>
          <a:fontRef idx="minor">
            <a:schemeClr val="dk1"/>
          </a:fontRef>
        </p:style>
        <p:txBody>
          <a:bodyPr>
            <a:spAutoFit/>
          </a:bodyPr>
          <a:lstStyle>
            <a:defPPr>
              <a:defRPr lang="zh-TW"/>
            </a:defPPr>
            <a:lvl1pPr algn="l" rtl="0" eaLnBrk="0" fontAlgn="base" hangingPunct="0">
              <a:spcBef>
                <a:spcPct val="0"/>
              </a:spcBef>
              <a:spcAft>
                <a:spcPct val="0"/>
              </a:spcAft>
              <a:defRPr sz="2400" kern="1200">
                <a:solidFill>
                  <a:schemeClr val="tx1"/>
                </a:solidFill>
                <a:latin typeface="Arial"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pitchFamily="34" charset="-128"/>
                <a:cs typeface="+mn-cs"/>
              </a:defRPr>
            </a:lvl5pPr>
            <a:lvl6pPr marL="2286000" algn="l" defTabSz="914400" rtl="0" eaLnBrk="1" latinLnBrk="0" hangingPunct="1">
              <a:defRPr sz="2400" kern="1200">
                <a:solidFill>
                  <a:schemeClr val="tx1"/>
                </a:solidFill>
                <a:latin typeface="Arial" charset="0"/>
                <a:ea typeface="MS PGothic" pitchFamily="34" charset="-128"/>
                <a:cs typeface="+mn-cs"/>
              </a:defRPr>
            </a:lvl6pPr>
            <a:lvl7pPr marL="2743200" algn="l" defTabSz="914400" rtl="0" eaLnBrk="1" latinLnBrk="0" hangingPunct="1">
              <a:defRPr sz="2400" kern="1200">
                <a:solidFill>
                  <a:schemeClr val="tx1"/>
                </a:solidFill>
                <a:latin typeface="Arial" charset="0"/>
                <a:ea typeface="MS PGothic" pitchFamily="34" charset="-128"/>
                <a:cs typeface="+mn-cs"/>
              </a:defRPr>
            </a:lvl7pPr>
            <a:lvl8pPr marL="3200400" algn="l" defTabSz="914400" rtl="0" eaLnBrk="1" latinLnBrk="0" hangingPunct="1">
              <a:defRPr sz="2400" kern="1200">
                <a:solidFill>
                  <a:schemeClr val="tx1"/>
                </a:solidFill>
                <a:latin typeface="Arial" charset="0"/>
                <a:ea typeface="MS PGothic" pitchFamily="34" charset="-128"/>
                <a:cs typeface="+mn-cs"/>
              </a:defRPr>
            </a:lvl8pPr>
            <a:lvl9pPr marL="3657600" algn="l" defTabSz="914400" rtl="0" eaLnBrk="1" latinLnBrk="0" hangingPunct="1">
              <a:defRPr sz="2400" kern="1200">
                <a:solidFill>
                  <a:schemeClr val="tx1"/>
                </a:solidFill>
                <a:latin typeface="Arial" charset="0"/>
                <a:ea typeface="MS PGothic" pitchFamily="34" charset="-128"/>
                <a:cs typeface="+mn-cs"/>
              </a:defRPr>
            </a:lvl9pPr>
          </a:lstStyle>
          <a:p>
            <a:pPr marL="180975" indent="-180975">
              <a:defRPr/>
            </a:pPr>
            <a:r>
              <a:rPr lang="en-US" altLang="zh-TW" sz="1600" b="1" dirty="0">
                <a:latin typeface="微軟正黑體" panose="020B0604030504040204" pitchFamily="34" charset="-120"/>
                <a:ea typeface="微軟正黑體" panose="020B0604030504040204" pitchFamily="34" charset="-120"/>
              </a:rPr>
              <a:t>1.</a:t>
            </a:r>
            <a:r>
              <a:rPr lang="zh-TW" altLang="en-US" sz="1600" b="1" dirty="0">
                <a:latin typeface="微軟正黑體" panose="020B0604030504040204" pitchFamily="34" charset="-120"/>
                <a:ea typeface="微軟正黑體" panose="020B0604030504040204" pitchFamily="34" charset="-120"/>
              </a:rPr>
              <a:t>點選：</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開始查詢</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a:t>
            </a:r>
            <a:r>
              <a:rPr lang="zh-TW" altLang="zh-TW" sz="1600" b="1" dirty="0">
                <a:latin typeface="微軟正黑體" panose="020B0604030504040204" pitchFamily="34" charset="-120"/>
                <a:ea typeface="微軟正黑體" panose="020B0604030504040204" pitchFamily="34" charset="-120"/>
              </a:rPr>
              <a:t>便會出現待審核之項目</a:t>
            </a:r>
            <a:endParaRPr lang="en-US" altLang="zh-TW" sz="1600" b="1" dirty="0">
              <a:latin typeface="微軟正黑體" panose="020B0604030504040204" pitchFamily="34" charset="-120"/>
              <a:ea typeface="微軟正黑體" panose="020B0604030504040204" pitchFamily="34" charset="-120"/>
            </a:endParaRPr>
          </a:p>
          <a:p>
            <a:pPr marL="180975" indent="-180975">
              <a:defRPr/>
            </a:pPr>
            <a:r>
              <a:rPr lang="en-US" altLang="zh-TW" sz="1600" b="1" dirty="0">
                <a:latin typeface="微軟正黑體" panose="020B0604030504040204" pitchFamily="34" charset="-120"/>
                <a:ea typeface="微軟正黑體" panose="020B0604030504040204" pitchFamily="34" charset="-120"/>
              </a:rPr>
              <a:t>2.</a:t>
            </a:r>
            <a:r>
              <a:rPr lang="zh-TW" altLang="zh-TW" sz="1600" b="1" dirty="0">
                <a:latin typeface="微軟正黑體" panose="020B0604030504040204" pitchFamily="34" charset="-120"/>
                <a:ea typeface="微軟正黑體" panose="020B0604030504040204" pitchFamily="34" charset="-120"/>
              </a:rPr>
              <a:t>點選</a:t>
            </a:r>
            <a:r>
              <a:rPr lang="zh-TW" altLang="en-US" sz="1600" b="1" dirty="0">
                <a:latin typeface="微軟正黑體" panose="020B0604030504040204" pitchFamily="34" charset="-120"/>
                <a:ea typeface="微軟正黑體" panose="020B0604030504040204" pitchFamily="34" charset="-120"/>
              </a:rPr>
              <a:t>： </a:t>
            </a:r>
            <a:r>
              <a:rPr lang="en-US" altLang="zh-TW" sz="1600" b="1" dirty="0">
                <a:latin typeface="微軟正黑體" panose="020B0604030504040204" pitchFamily="34" charset="-120"/>
                <a:ea typeface="微軟正黑體" panose="020B0604030504040204" pitchFamily="34" charset="-120"/>
              </a:rPr>
              <a:t>『</a:t>
            </a:r>
            <a:r>
              <a:rPr lang="zh-TW" altLang="zh-TW" sz="1600" b="1" dirty="0">
                <a:latin typeface="微軟正黑體" panose="020B0604030504040204" pitchFamily="34" charset="-120"/>
                <a:ea typeface="微軟正黑體" panose="020B0604030504040204" pitchFamily="34" charset="-120"/>
              </a:rPr>
              <a:t>主管審核資料查詢</a:t>
            </a:r>
            <a:r>
              <a:rPr lang="en-US" altLang="zh-TW" sz="1600" b="1" dirty="0">
                <a:latin typeface="微軟正黑體" panose="020B0604030504040204" pitchFamily="34" charset="-120"/>
                <a:ea typeface="微軟正黑體" panose="020B0604030504040204" pitchFamily="34" charset="-120"/>
              </a:rPr>
              <a:t>』</a:t>
            </a:r>
            <a:r>
              <a:rPr lang="zh-TW" altLang="zh-TW" sz="1600" b="1" dirty="0">
                <a:latin typeface="微軟正黑體" panose="020B0604030504040204" pitchFamily="34" charset="-120"/>
                <a:ea typeface="微軟正黑體" panose="020B0604030504040204" pitchFamily="34" charset="-120"/>
              </a:rPr>
              <a:t>進行審核。</a:t>
            </a:r>
            <a:endParaRPr lang="zh-TW" altLang="en-US" sz="1600" b="1" dirty="0">
              <a:latin typeface="微軟正黑體" panose="020B0604030504040204" pitchFamily="34" charset="-120"/>
              <a:ea typeface="微軟正黑體" panose="020B0604030504040204" pitchFamily="34" charset="-120"/>
            </a:endParaRPr>
          </a:p>
        </p:txBody>
      </p:sp>
      <p:sp>
        <p:nvSpPr>
          <p:cNvPr id="14" name="文字方塊 13"/>
          <p:cNvSpPr txBox="1"/>
          <p:nvPr/>
        </p:nvSpPr>
        <p:spPr>
          <a:xfrm>
            <a:off x="3203848" y="3636292"/>
            <a:ext cx="349250" cy="338138"/>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1</a:t>
            </a:r>
            <a:endParaRPr lang="zh-TW" altLang="en-US" sz="1600" dirty="0">
              <a:solidFill>
                <a:srgbClr val="6E4900">
                  <a:lumMod val="50000"/>
                </a:srgbClr>
              </a:solidFill>
              <a:ea typeface="MS PGothic" pitchFamily="34" charset="-128"/>
            </a:endParaRPr>
          </a:p>
        </p:txBody>
      </p:sp>
      <p:sp>
        <p:nvSpPr>
          <p:cNvPr id="15" name="文字方塊 14"/>
          <p:cNvSpPr txBox="1"/>
          <p:nvPr/>
        </p:nvSpPr>
        <p:spPr>
          <a:xfrm>
            <a:off x="7596336" y="4544000"/>
            <a:ext cx="349250" cy="338137"/>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2</a:t>
            </a:r>
            <a:endParaRPr lang="zh-TW" altLang="en-US" sz="1600" dirty="0">
              <a:solidFill>
                <a:srgbClr val="6E4900">
                  <a:lumMod val="50000"/>
                </a:srgbClr>
              </a:solidFill>
              <a:ea typeface="MS PGothic" pitchFamily="34" charset="-128"/>
            </a:endParaRP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314" y="1284975"/>
            <a:ext cx="8282486" cy="836719"/>
          </a:xfrm>
          <a:prstGeom prst="rect">
            <a:avLst/>
          </a:prstGeom>
        </p:spPr>
      </p:pic>
      <p:pic>
        <p:nvPicPr>
          <p:cNvPr id="3" name="圖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563" y="2121694"/>
            <a:ext cx="2356845" cy="4043610"/>
          </a:xfrm>
          <a:prstGeom prst="rect">
            <a:avLst/>
          </a:prstGeom>
        </p:spPr>
      </p:pic>
      <p:sp>
        <p:nvSpPr>
          <p:cNvPr id="5" name="投影片編號版面配置區 4"/>
          <p:cNvSpPr>
            <a:spLocks noGrp="1"/>
          </p:cNvSpPr>
          <p:nvPr>
            <p:ph type="sldNum" sz="quarter" idx="12"/>
          </p:nvPr>
        </p:nvSpPr>
        <p:spPr/>
        <p:txBody>
          <a:bodyPr/>
          <a:lstStyle/>
          <a:p>
            <a:fld id="{7A643748-EA64-4C66-B8B9-205DE386B7BC}" type="slidenum">
              <a:rPr lang="zh-TW" altLang="en-US" smtClean="0"/>
              <a:t>43</a:t>
            </a:fld>
            <a:endParaRPr lang="zh-TW" altLang="en-US"/>
          </a:p>
        </p:txBody>
      </p:sp>
    </p:spTree>
    <p:extLst>
      <p:ext uri="{BB962C8B-B14F-4D97-AF65-F5344CB8AC3E}">
        <p14:creationId xmlns:p14="http://schemas.microsoft.com/office/powerpoint/2010/main" val="256322206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標題 3"/>
          <p:cNvSpPr>
            <a:spLocks noGrp="1"/>
          </p:cNvSpPr>
          <p:nvPr>
            <p:ph type="title"/>
          </p:nvPr>
        </p:nvSpPr>
        <p:spPr>
          <a:xfrm>
            <a:off x="377825" y="300250"/>
            <a:ext cx="8363272" cy="1143000"/>
          </a:xfrm>
        </p:spPr>
        <p:txBody>
          <a:bodyPr/>
          <a:lstStyle/>
          <a:p>
            <a:pPr algn="l"/>
            <a:r>
              <a:rPr lang="zh-TW" altLang="en-US" sz="4000" b="1" dirty="0">
                <a:solidFill>
                  <a:srgbClr val="401D00"/>
                </a:solidFill>
                <a:latin typeface="微軟正黑體" panose="020B0604030504040204" pitchFamily="34" charset="-120"/>
                <a:ea typeface="微軟正黑體" panose="020B0604030504040204" pitchFamily="34" charset="-120"/>
              </a:rPr>
              <a:t>一般採購－單位主管審核</a:t>
            </a:r>
            <a:r>
              <a:rPr lang="en-US" altLang="zh-TW" sz="4000" b="1" dirty="0">
                <a:solidFill>
                  <a:srgbClr val="401D00"/>
                </a:solidFill>
                <a:latin typeface="微軟正黑體" panose="020B0604030504040204" pitchFamily="34" charset="-120"/>
                <a:ea typeface="微軟正黑體" panose="020B0604030504040204" pitchFamily="34" charset="-120"/>
              </a:rPr>
              <a:t>(2)</a:t>
            </a:r>
            <a:endParaRPr lang="zh-TW" altLang="en-US" sz="4000" b="1" dirty="0">
              <a:solidFill>
                <a:srgbClr val="401D00"/>
              </a:solidFill>
              <a:latin typeface="微軟正黑體" panose="020B0604030504040204" pitchFamily="34" charset="-120"/>
              <a:ea typeface="微軟正黑體" panose="020B0604030504040204" pitchFamily="34" charset="-120"/>
            </a:endParaRPr>
          </a:p>
        </p:txBody>
      </p:sp>
      <p:pic>
        <p:nvPicPr>
          <p:cNvPr id="36865" name="Picture 2"/>
          <p:cNvPicPr>
            <a:picLocks noGrp="1" noChangeAspect="1" noChangeArrowheads="1"/>
          </p:cNvPicPr>
          <p:nvPr>
            <p:ph idx="4294967295"/>
          </p:nvPr>
        </p:nvPicPr>
        <p:blipFill rotWithShape="1">
          <a:blip r:embed="rId2" cstate="print">
            <a:extLst>
              <a:ext uri="{28A0092B-C50C-407E-A947-70E740481C1C}">
                <a14:useLocalDpi xmlns:a14="http://schemas.microsoft.com/office/drawing/2010/main"/>
              </a:ext>
            </a:extLst>
          </a:blip>
          <a:srcRect l="858" t="5785" r="2687"/>
          <a:stretch/>
        </p:blipFill>
        <p:spPr>
          <a:xfrm>
            <a:off x="413829" y="1253181"/>
            <a:ext cx="8388350" cy="4824412"/>
          </a:xfrm>
        </p:spPr>
      </p:pic>
      <p:sp>
        <p:nvSpPr>
          <p:cNvPr id="21" name="矩形 20"/>
          <p:cNvSpPr/>
          <p:nvPr/>
        </p:nvSpPr>
        <p:spPr bwMode="auto">
          <a:xfrm flipV="1">
            <a:off x="3606353" y="2594818"/>
            <a:ext cx="1392237" cy="152400"/>
          </a:xfrm>
          <a:prstGeom prst="rect">
            <a:avLst/>
          </a:prstGeom>
          <a:solidFill>
            <a:schemeClr val="bg1">
              <a:lumMod val="75000"/>
            </a:schemeClr>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zh-TW" altLang="en-US" sz="2800">
              <a:solidFill>
                <a:srgbClr val="6E4900"/>
              </a:solidFill>
              <a:ea typeface="MS PGothic" pitchFamily="34" charset="-128"/>
            </a:endParaRPr>
          </a:p>
        </p:txBody>
      </p:sp>
      <p:sp>
        <p:nvSpPr>
          <p:cNvPr id="16" name="文字方塊 15"/>
          <p:cNvSpPr txBox="1"/>
          <p:nvPr/>
        </p:nvSpPr>
        <p:spPr>
          <a:xfrm>
            <a:off x="3627746" y="4112285"/>
            <a:ext cx="3336825" cy="338554"/>
          </a:xfrm>
          <a:prstGeom prst="rect">
            <a:avLst/>
          </a:prstGeom>
          <a:ln>
            <a:noFill/>
          </a:ln>
        </p:spPr>
        <p:style>
          <a:lnRef idx="1">
            <a:schemeClr val="accent6"/>
          </a:lnRef>
          <a:fillRef idx="2">
            <a:schemeClr val="accent6"/>
          </a:fillRef>
          <a:effectRef idx="1">
            <a:schemeClr val="accent6"/>
          </a:effectRef>
          <a:fontRef idx="minor">
            <a:schemeClr val="dk1"/>
          </a:fontRef>
        </p:style>
        <p:txBody>
          <a:bodyPr wrap="square">
            <a:spAutoFit/>
          </a:bodyPr>
          <a:lstStyle>
            <a:defPPr>
              <a:defRPr lang="zh-TW"/>
            </a:defPPr>
            <a:lvl1pPr algn="l" rtl="0" eaLnBrk="0" fontAlgn="base" hangingPunct="0">
              <a:spcBef>
                <a:spcPct val="0"/>
              </a:spcBef>
              <a:spcAft>
                <a:spcPct val="0"/>
              </a:spcAft>
              <a:defRPr sz="2400" kern="1200">
                <a:solidFill>
                  <a:schemeClr val="tx1"/>
                </a:solidFill>
                <a:latin typeface="Arial"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Arial"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Arial"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Arial"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Arial" charset="0"/>
                <a:ea typeface="MS PGothic" pitchFamily="34" charset="-128"/>
                <a:cs typeface="+mn-cs"/>
              </a:defRPr>
            </a:lvl5pPr>
            <a:lvl6pPr marL="2286000" algn="l" defTabSz="914400" rtl="0" eaLnBrk="1" latinLnBrk="0" hangingPunct="1">
              <a:defRPr sz="2400" kern="1200">
                <a:solidFill>
                  <a:schemeClr val="tx1"/>
                </a:solidFill>
                <a:latin typeface="Arial" charset="0"/>
                <a:ea typeface="MS PGothic" pitchFamily="34" charset="-128"/>
                <a:cs typeface="+mn-cs"/>
              </a:defRPr>
            </a:lvl6pPr>
            <a:lvl7pPr marL="2743200" algn="l" defTabSz="914400" rtl="0" eaLnBrk="1" latinLnBrk="0" hangingPunct="1">
              <a:defRPr sz="2400" kern="1200">
                <a:solidFill>
                  <a:schemeClr val="tx1"/>
                </a:solidFill>
                <a:latin typeface="Arial" charset="0"/>
                <a:ea typeface="MS PGothic" pitchFamily="34" charset="-128"/>
                <a:cs typeface="+mn-cs"/>
              </a:defRPr>
            </a:lvl7pPr>
            <a:lvl8pPr marL="3200400" algn="l" defTabSz="914400" rtl="0" eaLnBrk="1" latinLnBrk="0" hangingPunct="1">
              <a:defRPr sz="2400" kern="1200">
                <a:solidFill>
                  <a:schemeClr val="tx1"/>
                </a:solidFill>
                <a:latin typeface="Arial" charset="0"/>
                <a:ea typeface="MS PGothic" pitchFamily="34" charset="-128"/>
                <a:cs typeface="+mn-cs"/>
              </a:defRPr>
            </a:lvl8pPr>
            <a:lvl9pPr marL="3657600" algn="l" defTabSz="914400" rtl="0" eaLnBrk="1" latinLnBrk="0" hangingPunct="1">
              <a:defRPr sz="2400" kern="1200">
                <a:solidFill>
                  <a:schemeClr val="tx1"/>
                </a:solidFill>
                <a:latin typeface="Arial" charset="0"/>
                <a:ea typeface="MS PGothic" pitchFamily="34" charset="-128"/>
                <a:cs typeface="+mn-cs"/>
              </a:defRPr>
            </a:lvl9pPr>
          </a:lstStyle>
          <a:p>
            <a:pPr marL="180975" indent="-180975">
              <a:defRPr/>
            </a:pPr>
            <a:r>
              <a:rPr lang="zh-TW" altLang="zh-TW" sz="1600" b="1" dirty="0">
                <a:latin typeface="微軟正黑體" panose="020B0604030504040204" pitchFamily="34" charset="-120"/>
                <a:ea typeface="微軟正黑體" panose="020B0604030504040204" pitchFamily="34" charset="-120"/>
              </a:rPr>
              <a:t>審核後確認無誤點選</a:t>
            </a:r>
            <a:r>
              <a:rPr lang="en-US" altLang="zh-TW" sz="1600" b="1" dirty="0">
                <a:latin typeface="微軟正黑體" panose="020B0604030504040204" pitchFamily="34" charset="-120"/>
                <a:ea typeface="微軟正黑體" panose="020B0604030504040204" pitchFamily="34" charset="-120"/>
              </a:rPr>
              <a:t>『</a:t>
            </a:r>
            <a:r>
              <a:rPr lang="zh-TW" altLang="zh-TW" sz="1600" b="1" dirty="0">
                <a:latin typeface="微軟正黑體" panose="020B0604030504040204" pitchFamily="34" charset="-120"/>
                <a:ea typeface="微軟正黑體" panose="020B0604030504040204" pitchFamily="34" charset="-120"/>
              </a:rPr>
              <a:t>主管確認</a:t>
            </a:r>
            <a:r>
              <a:rPr lang="en-US" altLang="zh-TW" sz="1600" b="1" dirty="0">
                <a:latin typeface="微軟正黑體" panose="020B0604030504040204" pitchFamily="34" charset="-120"/>
                <a:ea typeface="微軟正黑體" panose="020B0604030504040204" pitchFamily="34" charset="-120"/>
              </a:rPr>
              <a:t>』</a:t>
            </a:r>
          </a:p>
        </p:txBody>
      </p:sp>
      <p:sp>
        <p:nvSpPr>
          <p:cNvPr id="2" name="矩形 1"/>
          <p:cNvSpPr/>
          <p:nvPr/>
        </p:nvSpPr>
        <p:spPr bwMode="auto">
          <a:xfrm>
            <a:off x="5652120" y="1753641"/>
            <a:ext cx="407368" cy="21602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zh-TW" altLang="en-US" sz="2800">
              <a:solidFill>
                <a:srgbClr val="6E4900"/>
              </a:solidFill>
              <a:ea typeface="MS PGothic" pitchFamily="34" charset="-128"/>
            </a:endParaRPr>
          </a:p>
        </p:txBody>
      </p:sp>
      <p:sp>
        <p:nvSpPr>
          <p:cNvPr id="12" name="文字方塊 11"/>
          <p:cNvSpPr txBox="1"/>
          <p:nvPr/>
        </p:nvSpPr>
        <p:spPr>
          <a:xfrm>
            <a:off x="4529137" y="4797152"/>
            <a:ext cx="349250" cy="338138"/>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1</a:t>
            </a:r>
            <a:endParaRPr lang="zh-TW" altLang="en-US" sz="1600" dirty="0">
              <a:solidFill>
                <a:srgbClr val="6E4900">
                  <a:lumMod val="50000"/>
                </a:srgbClr>
              </a:solidFill>
              <a:ea typeface="MS PGothic" pitchFamily="34" charset="-128"/>
            </a:endParaRPr>
          </a:p>
        </p:txBody>
      </p:sp>
      <p:sp>
        <p:nvSpPr>
          <p:cNvPr id="14" name="矩形 18"/>
          <p:cNvSpPr>
            <a:spLocks noChangeArrowheads="1"/>
          </p:cNvSpPr>
          <p:nvPr/>
        </p:nvSpPr>
        <p:spPr bwMode="auto">
          <a:xfrm>
            <a:off x="3606353" y="5427141"/>
            <a:ext cx="379735" cy="180181"/>
          </a:xfrm>
          <a:prstGeom prst="rect">
            <a:avLst/>
          </a:prstGeom>
          <a:noFill/>
          <a:ln w="38100" algn="ctr">
            <a:solidFill>
              <a:srgbClr val="FF0000"/>
            </a:solidFill>
            <a:round/>
            <a:headEnd/>
            <a:tailEnd/>
          </a:ln>
        </p:spPr>
        <p:txBody>
          <a:bodyPr/>
          <a:lstStyle/>
          <a:p>
            <a:pPr eaLnBrk="0" fontAlgn="base" hangingPunct="0">
              <a:spcBef>
                <a:spcPct val="0"/>
              </a:spcBef>
              <a:spcAft>
                <a:spcPct val="0"/>
              </a:spcAft>
            </a:pPr>
            <a:endParaRPr lang="zh-TW" altLang="en-US" sz="2400">
              <a:solidFill>
                <a:srgbClr val="6E4900"/>
              </a:solidFill>
              <a:ea typeface="MS PGothic" pitchFamily="34" charset="-128"/>
            </a:endParaRPr>
          </a:p>
        </p:txBody>
      </p:sp>
      <p:sp>
        <p:nvSpPr>
          <p:cNvPr id="15" name="文字方塊 14"/>
          <p:cNvSpPr txBox="1"/>
          <p:nvPr/>
        </p:nvSpPr>
        <p:spPr>
          <a:xfrm>
            <a:off x="4079955" y="5455288"/>
            <a:ext cx="349250" cy="338138"/>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2</a:t>
            </a:r>
            <a:endParaRPr lang="zh-TW" altLang="en-US" sz="1600" dirty="0">
              <a:solidFill>
                <a:srgbClr val="6E4900">
                  <a:lumMod val="50000"/>
                </a:srgbClr>
              </a:solidFill>
              <a:ea typeface="MS PGothic" pitchFamily="34" charset="-128"/>
            </a:endParaRPr>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825" y="1271418"/>
            <a:ext cx="8388350" cy="655586"/>
          </a:xfrm>
          <a:prstGeom prst="rect">
            <a:avLst/>
          </a:prstGeom>
        </p:spPr>
      </p:pic>
      <p:pic>
        <p:nvPicPr>
          <p:cNvPr id="4" name="圖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825" y="1927004"/>
            <a:ext cx="2321967" cy="4166292"/>
          </a:xfrm>
          <a:prstGeom prst="rect">
            <a:avLst/>
          </a:prstGeom>
        </p:spPr>
      </p:pic>
      <p:sp>
        <p:nvSpPr>
          <p:cNvPr id="17" name="矩形 14"/>
          <p:cNvSpPr>
            <a:spLocks noChangeArrowheads="1"/>
          </p:cNvSpPr>
          <p:nvPr/>
        </p:nvSpPr>
        <p:spPr bwMode="auto">
          <a:xfrm>
            <a:off x="827584" y="3962375"/>
            <a:ext cx="1152922" cy="229393"/>
          </a:xfrm>
          <a:prstGeom prst="rect">
            <a:avLst/>
          </a:prstGeom>
          <a:noFill/>
          <a:ln w="38100" algn="ctr">
            <a:solidFill>
              <a:srgbClr val="FF0000"/>
            </a:solidFill>
            <a:round/>
            <a:headEnd/>
            <a:tailEnd/>
          </a:ln>
        </p:spPr>
        <p:txBody>
          <a:bodyPr/>
          <a:lstStyle/>
          <a:p>
            <a:pPr eaLnBrk="0" fontAlgn="base" hangingPunct="0">
              <a:spcBef>
                <a:spcPct val="0"/>
              </a:spcBef>
              <a:spcAft>
                <a:spcPct val="0"/>
              </a:spcAft>
            </a:pPr>
            <a:endParaRPr lang="zh-TW" altLang="en-US" sz="2400">
              <a:solidFill>
                <a:srgbClr val="6E4900"/>
              </a:solidFill>
              <a:ea typeface="MS PGothic" pitchFamily="34" charset="-128"/>
            </a:endParaRPr>
          </a:p>
        </p:txBody>
      </p:sp>
      <p:sp>
        <p:nvSpPr>
          <p:cNvPr id="18" name="矩形 17"/>
          <p:cNvSpPr/>
          <p:nvPr/>
        </p:nvSpPr>
        <p:spPr bwMode="auto">
          <a:xfrm flipV="1">
            <a:off x="6516216" y="3886175"/>
            <a:ext cx="1393825" cy="152400"/>
          </a:xfrm>
          <a:prstGeom prst="rect">
            <a:avLst/>
          </a:prstGeom>
          <a:solidFill>
            <a:schemeClr val="bg1">
              <a:lumMod val="75000"/>
            </a:schemeClr>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zh-TW" altLang="en-US" sz="2800">
              <a:solidFill>
                <a:srgbClr val="6E4900"/>
              </a:solidFill>
              <a:ea typeface="MS PGothic" pitchFamily="34" charset="-128"/>
            </a:endParaRPr>
          </a:p>
        </p:txBody>
      </p:sp>
      <p:sp>
        <p:nvSpPr>
          <p:cNvPr id="19" name="矩形 18"/>
          <p:cNvSpPr/>
          <p:nvPr/>
        </p:nvSpPr>
        <p:spPr bwMode="auto">
          <a:xfrm flipV="1">
            <a:off x="3557667" y="4582413"/>
            <a:ext cx="1393825" cy="152400"/>
          </a:xfrm>
          <a:prstGeom prst="rect">
            <a:avLst/>
          </a:prstGeom>
          <a:solidFill>
            <a:schemeClr val="bg1">
              <a:lumMod val="75000"/>
            </a:schemeClr>
          </a:solidFill>
          <a:ln w="9525" cap="flat" cmpd="sng" algn="ctr">
            <a:noFill/>
            <a:prstDash val="solid"/>
            <a:round/>
            <a:headEnd type="none" w="med" len="med"/>
            <a:tailEnd type="none" w="med" len="med"/>
          </a:ln>
          <a:effectLst/>
        </p:spPr>
        <p:txBody>
          <a:bodyPr/>
          <a:lstStyle/>
          <a:p>
            <a:pPr eaLnBrk="0" fontAlgn="base" hangingPunct="0">
              <a:spcBef>
                <a:spcPct val="0"/>
              </a:spcBef>
              <a:spcAft>
                <a:spcPct val="0"/>
              </a:spcAft>
              <a:defRPr/>
            </a:pPr>
            <a:endParaRPr lang="zh-TW" altLang="en-US" sz="2800">
              <a:solidFill>
                <a:srgbClr val="6E4900"/>
              </a:solidFill>
              <a:ea typeface="MS PGothic" pitchFamily="34" charset="-128"/>
            </a:endParaRPr>
          </a:p>
        </p:txBody>
      </p:sp>
      <p:cxnSp>
        <p:nvCxnSpPr>
          <p:cNvPr id="20" name="直線單箭頭接點 18"/>
          <p:cNvCxnSpPr>
            <a:cxnSpLocks noChangeShapeType="1"/>
          </p:cNvCxnSpPr>
          <p:nvPr/>
        </p:nvCxnSpPr>
        <p:spPr bwMode="auto">
          <a:xfrm>
            <a:off x="4064454" y="4454926"/>
            <a:ext cx="0" cy="684451"/>
          </a:xfrm>
          <a:prstGeom prst="straightConnector1">
            <a:avLst/>
          </a:prstGeom>
          <a:noFill/>
          <a:ln w="38100" algn="ctr">
            <a:solidFill>
              <a:srgbClr val="FF0000"/>
            </a:solidFill>
            <a:round/>
            <a:headEnd/>
            <a:tailEnd type="arrow" w="med" len="med"/>
          </a:ln>
        </p:spPr>
      </p:cxnSp>
      <p:sp>
        <p:nvSpPr>
          <p:cNvPr id="6" name="投影片編號版面配置區 5"/>
          <p:cNvSpPr>
            <a:spLocks noGrp="1"/>
          </p:cNvSpPr>
          <p:nvPr>
            <p:ph type="sldNum" sz="quarter" idx="12"/>
          </p:nvPr>
        </p:nvSpPr>
        <p:spPr/>
        <p:txBody>
          <a:bodyPr/>
          <a:lstStyle/>
          <a:p>
            <a:fld id="{7A643748-EA64-4C66-B8B9-205DE386B7BC}" type="slidenum">
              <a:rPr lang="zh-TW" altLang="en-US" smtClean="0"/>
              <a:t>44</a:t>
            </a:fld>
            <a:endParaRPr lang="zh-TW" altLang="en-US"/>
          </a:p>
        </p:txBody>
      </p:sp>
    </p:spTree>
    <p:extLst>
      <p:ext uri="{BB962C8B-B14F-4D97-AF65-F5344CB8AC3E}">
        <p14:creationId xmlns:p14="http://schemas.microsoft.com/office/powerpoint/2010/main" val="135974683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395536" y="2747962"/>
            <a:ext cx="7772400" cy="1362075"/>
          </a:xfrm>
        </p:spPr>
        <p:txBody>
          <a:bodyPr/>
          <a:lstStyle/>
          <a:p>
            <a:pPr algn="ctr"/>
            <a:r>
              <a:rPr lang="zh-TW" altLang="en-US" sz="4400" b="1" dirty="0">
                <a:solidFill>
                  <a:srgbClr val="401D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（二）財產異動作業</a:t>
            </a:r>
            <a:r>
              <a:rPr lang="en-US" altLang="zh-TW" sz="4400" b="1" dirty="0">
                <a:solidFill>
                  <a:srgbClr val="401D00"/>
                </a:solidFill>
                <a:latin typeface="標楷體" panose="03000509000000000000" pitchFamily="65" charset="-120"/>
                <a:ea typeface="標楷體" panose="03000509000000000000" pitchFamily="65" charset="-120"/>
              </a:rPr>
              <a:t/>
            </a:r>
            <a:br>
              <a:rPr lang="en-US" altLang="zh-TW" sz="4400" b="1" dirty="0">
                <a:solidFill>
                  <a:srgbClr val="401D00"/>
                </a:solidFill>
                <a:latin typeface="標楷體" panose="03000509000000000000" pitchFamily="65" charset="-120"/>
                <a:ea typeface="標楷體" panose="03000509000000000000" pitchFamily="65" charset="-120"/>
              </a:rPr>
            </a:br>
            <a:endParaRPr lang="zh-TW" altLang="en-US" sz="4400" b="1" dirty="0"/>
          </a:p>
        </p:txBody>
      </p:sp>
    </p:spTree>
    <p:extLst>
      <p:ext uri="{BB962C8B-B14F-4D97-AF65-F5344CB8AC3E}">
        <p14:creationId xmlns:p14="http://schemas.microsoft.com/office/powerpoint/2010/main" val="258593054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268759"/>
            <a:ext cx="2495550" cy="5400601"/>
          </a:xfrm>
          <a:prstGeom prst="rect">
            <a:avLst/>
          </a:prstGeom>
        </p:spPr>
      </p:pic>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1086" y="1268760"/>
            <a:ext cx="5410150" cy="2114788"/>
          </a:xfrm>
          <a:prstGeom prst="rect">
            <a:avLst/>
          </a:prstGeom>
        </p:spPr>
      </p:pic>
      <p:sp>
        <p:nvSpPr>
          <p:cNvPr id="5" name="橢圓 4"/>
          <p:cNvSpPr/>
          <p:nvPr/>
        </p:nvSpPr>
        <p:spPr>
          <a:xfrm>
            <a:off x="4355976" y="2348880"/>
            <a:ext cx="1512168" cy="9721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圖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6266" y="3573016"/>
            <a:ext cx="5410150" cy="2469253"/>
          </a:xfrm>
          <a:prstGeom prst="rect">
            <a:avLst/>
          </a:prstGeom>
        </p:spPr>
      </p:pic>
      <p:sp>
        <p:nvSpPr>
          <p:cNvPr id="8" name="文字方塊 7"/>
          <p:cNvSpPr txBox="1"/>
          <p:nvPr/>
        </p:nvSpPr>
        <p:spPr>
          <a:xfrm>
            <a:off x="5633791" y="2691331"/>
            <a:ext cx="1763712"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en-US" altLang="zh-TW" sz="1600" b="1" dirty="0">
                <a:solidFill>
                  <a:srgbClr val="6E4900">
                    <a:lumMod val="50000"/>
                  </a:srgbClr>
                </a:solidFill>
                <a:latin typeface="微軟正黑體" panose="020B0604030504040204" pitchFamily="34" charset="-120"/>
                <a:ea typeface="微軟正黑體" panose="020B0604030504040204" pitchFamily="34" charset="-120"/>
              </a:rPr>
              <a:t>2. </a:t>
            </a:r>
            <a:r>
              <a:rPr lang="zh-TW" altLang="en-US" sz="1600" b="1" dirty="0">
                <a:solidFill>
                  <a:srgbClr val="6E4900">
                    <a:lumMod val="50000"/>
                  </a:srgbClr>
                </a:solidFill>
                <a:latin typeface="微軟正黑體" panose="020B0604030504040204" pitchFamily="34" charset="-120"/>
                <a:ea typeface="微軟正黑體" panose="020B0604030504040204" pitchFamily="34" charset="-120"/>
              </a:rPr>
              <a:t>建立</a:t>
            </a:r>
            <a:r>
              <a:rPr lang="zh-TW" altLang="en-US" sz="1600" b="1" dirty="0">
                <a:solidFill>
                  <a:srgbClr val="FF0000"/>
                </a:solidFill>
                <a:latin typeface="微軟正黑體" panose="020B0604030504040204" pitchFamily="34" charset="-120"/>
                <a:ea typeface="微軟正黑體" panose="020B0604030504040204" pitchFamily="34" charset="-120"/>
              </a:rPr>
              <a:t>財產</a:t>
            </a:r>
            <a:r>
              <a:rPr lang="zh-TW" altLang="en-US" sz="1600" b="1" dirty="0">
                <a:solidFill>
                  <a:srgbClr val="6E4900">
                    <a:lumMod val="50000"/>
                  </a:srgbClr>
                </a:solidFill>
                <a:latin typeface="微軟正黑體" panose="020B0604030504040204" pitchFamily="34" charset="-120"/>
                <a:ea typeface="微軟正黑體" panose="020B0604030504040204" pitchFamily="34" charset="-120"/>
              </a:rPr>
              <a:t>移轉</a:t>
            </a:r>
          </a:p>
        </p:txBody>
      </p:sp>
      <p:sp>
        <p:nvSpPr>
          <p:cNvPr id="10" name="文字方塊 9"/>
          <p:cNvSpPr txBox="1"/>
          <p:nvPr/>
        </p:nvSpPr>
        <p:spPr>
          <a:xfrm>
            <a:off x="6228184" y="5373216"/>
            <a:ext cx="2073052" cy="584775"/>
          </a:xfrm>
          <a:prstGeom prst="rect">
            <a:avLst/>
          </a:prstGeom>
          <a:solidFill>
            <a:srgbClr val="FFFF66"/>
          </a:solidFill>
        </p:spPr>
        <p:txBody>
          <a:bodyPr wrap="square">
            <a:spAutoFit/>
          </a:bodyPr>
          <a:lstStyle/>
          <a:p>
            <a:pPr eaLnBrk="0" fontAlgn="base" hangingPunct="0">
              <a:spcBef>
                <a:spcPct val="0"/>
              </a:spcBef>
              <a:spcAft>
                <a:spcPct val="0"/>
              </a:spcAft>
              <a:defRPr/>
            </a:pPr>
            <a:r>
              <a:rPr lang="en-US" altLang="zh-TW" sz="1600" b="1" dirty="0">
                <a:solidFill>
                  <a:srgbClr val="6E4900">
                    <a:lumMod val="50000"/>
                  </a:srgbClr>
                </a:solidFill>
                <a:latin typeface="微軟正黑體" panose="020B0604030504040204" pitchFamily="34" charset="-120"/>
                <a:ea typeface="微軟正黑體" panose="020B0604030504040204" pitchFamily="34" charset="-120"/>
              </a:rPr>
              <a:t>3. </a:t>
            </a:r>
            <a:r>
              <a:rPr lang="zh-TW" altLang="en-US" sz="1600" b="1" dirty="0">
                <a:solidFill>
                  <a:srgbClr val="6E4900">
                    <a:lumMod val="50000"/>
                  </a:srgbClr>
                </a:solidFill>
                <a:latin typeface="微軟正黑體" panose="020B0604030504040204" pitchFamily="34" charset="-120"/>
                <a:ea typeface="微軟正黑體" panose="020B0604030504040204" pitchFamily="34" charset="-120"/>
              </a:rPr>
              <a:t>選擇保管單位及保管人後，按查詢</a:t>
            </a:r>
          </a:p>
        </p:txBody>
      </p:sp>
      <p:sp>
        <p:nvSpPr>
          <p:cNvPr id="11" name="橢圓 10"/>
          <p:cNvSpPr/>
          <p:nvPr/>
        </p:nvSpPr>
        <p:spPr>
          <a:xfrm>
            <a:off x="4583274" y="5373216"/>
            <a:ext cx="1512168" cy="63644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標題 1"/>
          <p:cNvSpPr txBox="1">
            <a:spLocks/>
          </p:cNvSpPr>
          <p:nvPr/>
        </p:nvSpPr>
        <p:spPr bwMode="auto">
          <a:xfrm>
            <a:off x="323528" y="620489"/>
            <a:ext cx="8424936" cy="576263"/>
          </a:xfrm>
          <a:prstGeom prst="rect">
            <a:avLst/>
          </a:prstGeom>
          <a:noFill/>
          <a:ln>
            <a:noFill/>
          </a:ln>
          <a:extLst/>
        </p:spPr>
        <p:txBody>
          <a:bodyPr anchor="b"/>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ea typeface="標楷體" pitchFamily="65" charset="-120"/>
              </a:defRPr>
            </a:lvl2pPr>
            <a:lvl3pPr algn="l" rtl="0" eaLnBrk="0" fontAlgn="base" hangingPunct="0">
              <a:spcBef>
                <a:spcPct val="0"/>
              </a:spcBef>
              <a:spcAft>
                <a:spcPct val="0"/>
              </a:spcAft>
              <a:defRPr sz="4000" b="1">
                <a:solidFill>
                  <a:schemeClr val="tx2"/>
                </a:solidFill>
                <a:latin typeface="Arial" charset="0"/>
                <a:ea typeface="標楷體" pitchFamily="65" charset="-120"/>
              </a:defRPr>
            </a:lvl3pPr>
            <a:lvl4pPr algn="l" rtl="0" eaLnBrk="0" fontAlgn="base" hangingPunct="0">
              <a:spcBef>
                <a:spcPct val="0"/>
              </a:spcBef>
              <a:spcAft>
                <a:spcPct val="0"/>
              </a:spcAft>
              <a:defRPr sz="4000" b="1">
                <a:solidFill>
                  <a:schemeClr val="tx2"/>
                </a:solidFill>
                <a:latin typeface="Arial" charset="0"/>
                <a:ea typeface="標楷體" pitchFamily="65" charset="-120"/>
              </a:defRPr>
            </a:lvl4pPr>
            <a:lvl5pPr algn="l" rtl="0" eaLnBrk="0" fontAlgn="base" hangingPunct="0">
              <a:spcBef>
                <a:spcPct val="0"/>
              </a:spcBef>
              <a:spcAft>
                <a:spcPct val="0"/>
              </a:spcAft>
              <a:defRPr sz="4000" b="1">
                <a:solidFill>
                  <a:schemeClr val="tx2"/>
                </a:solidFill>
                <a:latin typeface="Arial" charset="0"/>
                <a:ea typeface="標楷體" pitchFamily="65" charset="-120"/>
              </a:defRPr>
            </a:lvl5pPr>
            <a:lvl6pPr marL="457200" algn="l" rtl="0" fontAlgn="base">
              <a:spcBef>
                <a:spcPct val="0"/>
              </a:spcBef>
              <a:spcAft>
                <a:spcPct val="0"/>
              </a:spcAft>
              <a:defRPr sz="4000" b="1">
                <a:solidFill>
                  <a:schemeClr val="tx2"/>
                </a:solidFill>
                <a:latin typeface="Arial" charset="0"/>
                <a:ea typeface="標楷體" pitchFamily="65" charset="-120"/>
              </a:defRPr>
            </a:lvl6pPr>
            <a:lvl7pPr marL="914400" algn="l" rtl="0" fontAlgn="base">
              <a:spcBef>
                <a:spcPct val="0"/>
              </a:spcBef>
              <a:spcAft>
                <a:spcPct val="0"/>
              </a:spcAft>
              <a:defRPr sz="4000" b="1">
                <a:solidFill>
                  <a:schemeClr val="tx2"/>
                </a:solidFill>
                <a:latin typeface="Arial" charset="0"/>
                <a:ea typeface="標楷體" pitchFamily="65" charset="-120"/>
              </a:defRPr>
            </a:lvl7pPr>
            <a:lvl8pPr marL="1371600" algn="l" rtl="0" fontAlgn="base">
              <a:spcBef>
                <a:spcPct val="0"/>
              </a:spcBef>
              <a:spcAft>
                <a:spcPct val="0"/>
              </a:spcAft>
              <a:defRPr sz="4000" b="1">
                <a:solidFill>
                  <a:schemeClr val="tx2"/>
                </a:solidFill>
                <a:latin typeface="Arial" charset="0"/>
                <a:ea typeface="標楷體" pitchFamily="65" charset="-120"/>
              </a:defRPr>
            </a:lvl8pPr>
            <a:lvl9pPr marL="1828800" algn="l" rtl="0" fontAlgn="base">
              <a:spcBef>
                <a:spcPct val="0"/>
              </a:spcBef>
              <a:spcAft>
                <a:spcPct val="0"/>
              </a:spcAft>
              <a:defRPr sz="4000" b="1">
                <a:solidFill>
                  <a:schemeClr val="tx2"/>
                </a:solidFill>
                <a:latin typeface="Arial" charset="0"/>
                <a:ea typeface="標楷體" pitchFamily="65" charset="-120"/>
              </a:defRPr>
            </a:lvl9pPr>
          </a:lstStyle>
          <a:p>
            <a:pPr>
              <a:defRPr/>
            </a:pPr>
            <a:r>
              <a:rPr lang="zh-TW" altLang="en-US" kern="0" dirty="0">
                <a:solidFill>
                  <a:srgbClr val="401D00"/>
                </a:solidFill>
                <a:latin typeface="微軟正黑體" panose="020B0604030504040204" pitchFamily="34" charset="-120"/>
                <a:ea typeface="微軟正黑體" panose="020B0604030504040204" pitchFamily="34" charset="-120"/>
              </a:rPr>
              <a:t>財產</a:t>
            </a:r>
            <a:r>
              <a:rPr lang="zh-TW" altLang="en-US" kern="0" dirty="0">
                <a:solidFill>
                  <a:srgbClr val="FF0000"/>
                </a:solidFill>
                <a:latin typeface="微軟正黑體" panose="020B0604030504040204" pitchFamily="34" charset="-120"/>
                <a:ea typeface="微軟正黑體" panose="020B0604030504040204" pitchFamily="34" charset="-120"/>
              </a:rPr>
              <a:t>移轉</a:t>
            </a:r>
            <a:r>
              <a:rPr lang="zh-TW" altLang="en-US" dirty="0">
                <a:solidFill>
                  <a:srgbClr val="401D00"/>
                </a:solidFill>
                <a:latin typeface="微軟正黑體" panose="020B0604030504040204" pitchFamily="34" charset="-120"/>
                <a:ea typeface="微軟正黑體" panose="020B0604030504040204" pitchFamily="34" charset="-120"/>
              </a:rPr>
              <a:t>系統操作說明</a:t>
            </a:r>
            <a:r>
              <a:rPr lang="en-US" altLang="zh-TW" dirty="0">
                <a:solidFill>
                  <a:srgbClr val="401D00"/>
                </a:solidFill>
                <a:latin typeface="微軟正黑體" panose="020B0604030504040204" pitchFamily="34" charset="-120"/>
                <a:ea typeface="微軟正黑體" panose="020B0604030504040204" pitchFamily="34" charset="-120"/>
              </a:rPr>
              <a:t>(1)</a:t>
            </a:r>
            <a:endParaRPr lang="en-US" altLang="zh-TW" kern="0" dirty="0">
              <a:solidFill>
                <a:srgbClr val="401D00"/>
              </a:solidFill>
              <a:latin typeface="微軟正黑體" panose="020B0604030504040204" pitchFamily="34" charset="-120"/>
              <a:ea typeface="微軟正黑體" panose="020B0604030504040204" pitchFamily="34" charset="-120"/>
            </a:endParaRPr>
          </a:p>
        </p:txBody>
      </p:sp>
      <p:sp>
        <p:nvSpPr>
          <p:cNvPr id="13" name="橢圓 12"/>
          <p:cNvSpPr/>
          <p:nvPr/>
        </p:nvSpPr>
        <p:spPr>
          <a:xfrm>
            <a:off x="827584" y="3717032"/>
            <a:ext cx="1512168" cy="5702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文字方塊 13"/>
          <p:cNvSpPr txBox="1"/>
          <p:nvPr/>
        </p:nvSpPr>
        <p:spPr>
          <a:xfrm>
            <a:off x="436935" y="3833088"/>
            <a:ext cx="349250" cy="338138"/>
          </a:xfrm>
          <a:prstGeom prst="rect">
            <a:avLst/>
          </a:prstGeom>
          <a:solidFill>
            <a:srgbClr val="FFFF66"/>
          </a:solidFill>
        </p:spPr>
        <p:txBody>
          <a:bodyPr>
            <a:spAutoFit/>
          </a:bodyPr>
          <a:lstStyle/>
          <a:p>
            <a:pPr eaLnBrk="0" fontAlgn="base" hangingPunct="0">
              <a:spcBef>
                <a:spcPct val="0"/>
              </a:spcBef>
              <a:spcAft>
                <a:spcPct val="0"/>
              </a:spcAft>
              <a:defRPr/>
            </a:pPr>
            <a:r>
              <a:rPr lang="en-US" altLang="zh-TW" sz="1600" dirty="0">
                <a:solidFill>
                  <a:srgbClr val="6E4900">
                    <a:lumMod val="50000"/>
                  </a:srgbClr>
                </a:solidFill>
                <a:latin typeface="微軟正黑體" panose="020B0604030504040204" pitchFamily="34" charset="-120"/>
                <a:ea typeface="微軟正黑體" panose="020B0604030504040204" pitchFamily="34" charset="-120"/>
              </a:rPr>
              <a:t>1.</a:t>
            </a:r>
            <a:endParaRPr lang="zh-TW" altLang="en-US" sz="1600" dirty="0">
              <a:solidFill>
                <a:srgbClr val="6E4900">
                  <a:lumMod val="50000"/>
                </a:srgb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3920774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487" y="1160747"/>
            <a:ext cx="8470776" cy="3096345"/>
          </a:xfrm>
          <a:prstGeom prst="rect">
            <a:avLst/>
          </a:prstGeom>
        </p:spPr>
      </p:pic>
      <p:sp>
        <p:nvSpPr>
          <p:cNvPr id="4" name="標題 1"/>
          <p:cNvSpPr txBox="1">
            <a:spLocks/>
          </p:cNvSpPr>
          <p:nvPr/>
        </p:nvSpPr>
        <p:spPr bwMode="auto">
          <a:xfrm>
            <a:off x="323528" y="620489"/>
            <a:ext cx="8568952" cy="576263"/>
          </a:xfrm>
          <a:prstGeom prst="rect">
            <a:avLst/>
          </a:prstGeom>
          <a:noFill/>
          <a:ln>
            <a:noFill/>
          </a:ln>
          <a:extLst/>
        </p:spPr>
        <p:txBody>
          <a:bodyPr anchor="b"/>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ea typeface="標楷體" pitchFamily="65" charset="-120"/>
              </a:defRPr>
            </a:lvl2pPr>
            <a:lvl3pPr algn="l" rtl="0" eaLnBrk="0" fontAlgn="base" hangingPunct="0">
              <a:spcBef>
                <a:spcPct val="0"/>
              </a:spcBef>
              <a:spcAft>
                <a:spcPct val="0"/>
              </a:spcAft>
              <a:defRPr sz="4000" b="1">
                <a:solidFill>
                  <a:schemeClr val="tx2"/>
                </a:solidFill>
                <a:latin typeface="Arial" charset="0"/>
                <a:ea typeface="標楷體" pitchFamily="65" charset="-120"/>
              </a:defRPr>
            </a:lvl3pPr>
            <a:lvl4pPr algn="l" rtl="0" eaLnBrk="0" fontAlgn="base" hangingPunct="0">
              <a:spcBef>
                <a:spcPct val="0"/>
              </a:spcBef>
              <a:spcAft>
                <a:spcPct val="0"/>
              </a:spcAft>
              <a:defRPr sz="4000" b="1">
                <a:solidFill>
                  <a:schemeClr val="tx2"/>
                </a:solidFill>
                <a:latin typeface="Arial" charset="0"/>
                <a:ea typeface="標楷體" pitchFamily="65" charset="-120"/>
              </a:defRPr>
            </a:lvl4pPr>
            <a:lvl5pPr algn="l" rtl="0" eaLnBrk="0" fontAlgn="base" hangingPunct="0">
              <a:spcBef>
                <a:spcPct val="0"/>
              </a:spcBef>
              <a:spcAft>
                <a:spcPct val="0"/>
              </a:spcAft>
              <a:defRPr sz="4000" b="1">
                <a:solidFill>
                  <a:schemeClr val="tx2"/>
                </a:solidFill>
                <a:latin typeface="Arial" charset="0"/>
                <a:ea typeface="標楷體" pitchFamily="65" charset="-120"/>
              </a:defRPr>
            </a:lvl5pPr>
            <a:lvl6pPr marL="457200" algn="l" rtl="0" fontAlgn="base">
              <a:spcBef>
                <a:spcPct val="0"/>
              </a:spcBef>
              <a:spcAft>
                <a:spcPct val="0"/>
              </a:spcAft>
              <a:defRPr sz="4000" b="1">
                <a:solidFill>
                  <a:schemeClr val="tx2"/>
                </a:solidFill>
                <a:latin typeface="Arial" charset="0"/>
                <a:ea typeface="標楷體" pitchFamily="65" charset="-120"/>
              </a:defRPr>
            </a:lvl6pPr>
            <a:lvl7pPr marL="914400" algn="l" rtl="0" fontAlgn="base">
              <a:spcBef>
                <a:spcPct val="0"/>
              </a:spcBef>
              <a:spcAft>
                <a:spcPct val="0"/>
              </a:spcAft>
              <a:defRPr sz="4000" b="1">
                <a:solidFill>
                  <a:schemeClr val="tx2"/>
                </a:solidFill>
                <a:latin typeface="Arial" charset="0"/>
                <a:ea typeface="標楷體" pitchFamily="65" charset="-120"/>
              </a:defRPr>
            </a:lvl7pPr>
            <a:lvl8pPr marL="1371600" algn="l" rtl="0" fontAlgn="base">
              <a:spcBef>
                <a:spcPct val="0"/>
              </a:spcBef>
              <a:spcAft>
                <a:spcPct val="0"/>
              </a:spcAft>
              <a:defRPr sz="4000" b="1">
                <a:solidFill>
                  <a:schemeClr val="tx2"/>
                </a:solidFill>
                <a:latin typeface="Arial" charset="0"/>
                <a:ea typeface="標楷體" pitchFamily="65" charset="-120"/>
              </a:defRPr>
            </a:lvl8pPr>
            <a:lvl9pPr marL="1828800" algn="l" rtl="0" fontAlgn="base">
              <a:spcBef>
                <a:spcPct val="0"/>
              </a:spcBef>
              <a:spcAft>
                <a:spcPct val="0"/>
              </a:spcAft>
              <a:defRPr sz="4000" b="1">
                <a:solidFill>
                  <a:schemeClr val="tx2"/>
                </a:solidFill>
                <a:latin typeface="Arial" charset="0"/>
                <a:ea typeface="標楷體" pitchFamily="65" charset="-120"/>
              </a:defRPr>
            </a:lvl9pPr>
          </a:lstStyle>
          <a:p>
            <a:pPr>
              <a:defRPr/>
            </a:pPr>
            <a:r>
              <a:rPr lang="zh-TW" altLang="en-US" kern="0" dirty="0">
                <a:solidFill>
                  <a:srgbClr val="401D00"/>
                </a:solidFill>
                <a:latin typeface="微軟正黑體" panose="020B0604030504040204" pitchFamily="34" charset="-120"/>
                <a:ea typeface="微軟正黑體" panose="020B0604030504040204" pitchFamily="34" charset="-120"/>
              </a:rPr>
              <a:t>財產</a:t>
            </a:r>
            <a:r>
              <a:rPr lang="zh-TW" altLang="en-US" kern="0" dirty="0">
                <a:solidFill>
                  <a:srgbClr val="FF0000"/>
                </a:solidFill>
                <a:latin typeface="微軟正黑體" panose="020B0604030504040204" pitchFamily="34" charset="-120"/>
                <a:ea typeface="微軟正黑體" panose="020B0604030504040204" pitchFamily="34" charset="-120"/>
              </a:rPr>
              <a:t>移轉</a:t>
            </a:r>
            <a:r>
              <a:rPr lang="zh-TW" altLang="en-US" dirty="0">
                <a:solidFill>
                  <a:srgbClr val="401D00"/>
                </a:solidFill>
                <a:latin typeface="微軟正黑體" panose="020B0604030504040204" pitchFamily="34" charset="-120"/>
                <a:ea typeface="微軟正黑體" panose="020B0604030504040204" pitchFamily="34" charset="-120"/>
              </a:rPr>
              <a:t>系統操作說明</a:t>
            </a:r>
            <a:r>
              <a:rPr lang="en-US" altLang="zh-TW" dirty="0">
                <a:solidFill>
                  <a:srgbClr val="401D00"/>
                </a:solidFill>
                <a:latin typeface="微軟正黑體" panose="020B0604030504040204" pitchFamily="34" charset="-120"/>
                <a:ea typeface="微軟正黑體" panose="020B0604030504040204" pitchFamily="34" charset="-120"/>
              </a:rPr>
              <a:t>(2)</a:t>
            </a:r>
            <a:endParaRPr lang="en-US" altLang="zh-TW" kern="0" dirty="0">
              <a:solidFill>
                <a:srgbClr val="401D00"/>
              </a:solidFill>
              <a:latin typeface="微軟正黑體" panose="020B0604030504040204" pitchFamily="34" charset="-120"/>
              <a:ea typeface="微軟正黑體" panose="020B0604030504040204" pitchFamily="34" charset="-120"/>
            </a:endParaRPr>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486" y="3212976"/>
            <a:ext cx="8470776" cy="2932021"/>
          </a:xfrm>
          <a:prstGeom prst="rect">
            <a:avLst/>
          </a:prstGeom>
        </p:spPr>
      </p:pic>
      <p:sp>
        <p:nvSpPr>
          <p:cNvPr id="6" name="橢圓 5"/>
          <p:cNvSpPr/>
          <p:nvPr/>
        </p:nvSpPr>
        <p:spPr>
          <a:xfrm>
            <a:off x="4211960" y="1412776"/>
            <a:ext cx="3240360" cy="7821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文字方塊 12"/>
          <p:cNvSpPr txBox="1"/>
          <p:nvPr/>
        </p:nvSpPr>
        <p:spPr>
          <a:xfrm>
            <a:off x="672778" y="2636912"/>
            <a:ext cx="1861326"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en-US" altLang="zh-TW" sz="1600" b="1" dirty="0">
                <a:solidFill>
                  <a:srgbClr val="6E4900">
                    <a:lumMod val="50000"/>
                  </a:srgbClr>
                </a:solidFill>
                <a:latin typeface="微軟正黑體" panose="020B0604030504040204" pitchFamily="34" charset="-120"/>
                <a:ea typeface="微軟正黑體" panose="020B0604030504040204" pitchFamily="34" charset="-120"/>
              </a:rPr>
              <a:t>1. </a:t>
            </a:r>
            <a:r>
              <a:rPr lang="zh-TW" altLang="en-US" sz="1600" b="1" dirty="0">
                <a:solidFill>
                  <a:srgbClr val="6E4900">
                    <a:lumMod val="50000"/>
                  </a:srgbClr>
                </a:solidFill>
                <a:latin typeface="微軟正黑體" panose="020B0604030504040204" pitchFamily="34" charset="-120"/>
                <a:ea typeface="微軟正黑體" panose="020B0604030504040204" pitchFamily="34" charset="-120"/>
              </a:rPr>
              <a:t>勾選移轉項目</a:t>
            </a:r>
          </a:p>
        </p:txBody>
      </p:sp>
      <p:sp>
        <p:nvSpPr>
          <p:cNvPr id="14" name="文字方塊 13"/>
          <p:cNvSpPr txBox="1"/>
          <p:nvPr/>
        </p:nvSpPr>
        <p:spPr>
          <a:xfrm>
            <a:off x="4387625" y="2262354"/>
            <a:ext cx="4144815"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en-US" altLang="zh-TW" sz="1600" b="1" dirty="0">
                <a:solidFill>
                  <a:srgbClr val="6E4900">
                    <a:lumMod val="50000"/>
                  </a:srgbClr>
                </a:solidFill>
                <a:latin typeface="微軟正黑體" panose="020B0604030504040204" pitchFamily="34" charset="-120"/>
                <a:ea typeface="微軟正黑體" panose="020B0604030504040204" pitchFamily="34" charset="-120"/>
              </a:rPr>
              <a:t>2. </a:t>
            </a:r>
            <a:r>
              <a:rPr lang="zh-TW" altLang="en-US" sz="1600" b="1" dirty="0">
                <a:solidFill>
                  <a:srgbClr val="6E4900">
                    <a:lumMod val="50000"/>
                  </a:srgbClr>
                </a:solidFill>
                <a:latin typeface="微軟正黑體" panose="020B0604030504040204" pitchFamily="34" charset="-120"/>
                <a:ea typeface="微軟正黑體" panose="020B0604030504040204" pitchFamily="34" charset="-120"/>
              </a:rPr>
              <a:t>選擇移入單位、人、地點後，按申請移轉</a:t>
            </a:r>
          </a:p>
        </p:txBody>
      </p:sp>
      <p:pic>
        <p:nvPicPr>
          <p:cNvPr id="2" name="圖片 1"/>
          <p:cNvPicPr>
            <a:picLocks noChangeAspect="1"/>
          </p:cNvPicPr>
          <p:nvPr/>
        </p:nvPicPr>
        <p:blipFill>
          <a:blip r:embed="rId4"/>
          <a:stretch>
            <a:fillRect/>
          </a:stretch>
        </p:blipFill>
        <p:spPr>
          <a:xfrm>
            <a:off x="-108520" y="2573095"/>
            <a:ext cx="3261643" cy="804742"/>
          </a:xfrm>
          <a:prstGeom prst="rect">
            <a:avLst/>
          </a:prstGeom>
        </p:spPr>
      </p:pic>
      <p:sp>
        <p:nvSpPr>
          <p:cNvPr id="16" name="橢圓 15"/>
          <p:cNvSpPr/>
          <p:nvPr/>
        </p:nvSpPr>
        <p:spPr>
          <a:xfrm>
            <a:off x="2987824" y="5640764"/>
            <a:ext cx="3240360" cy="78211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文字方塊 14"/>
          <p:cNvSpPr txBox="1"/>
          <p:nvPr/>
        </p:nvSpPr>
        <p:spPr>
          <a:xfrm>
            <a:off x="3743908" y="6208211"/>
            <a:ext cx="1656184"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en-US" altLang="zh-TW" sz="1600" b="1" dirty="0">
                <a:solidFill>
                  <a:srgbClr val="6E4900">
                    <a:lumMod val="50000"/>
                  </a:srgbClr>
                </a:solidFill>
                <a:latin typeface="微軟正黑體" panose="020B0604030504040204" pitchFamily="34" charset="-120"/>
                <a:ea typeface="微軟正黑體" panose="020B0604030504040204" pitchFamily="34" charset="-120"/>
              </a:rPr>
              <a:t>3. </a:t>
            </a:r>
            <a:r>
              <a:rPr lang="zh-TW" altLang="en-US" sz="1600" b="1" dirty="0">
                <a:solidFill>
                  <a:srgbClr val="6E4900">
                    <a:lumMod val="50000"/>
                  </a:srgbClr>
                </a:solidFill>
                <a:latin typeface="微軟正黑體" panose="020B0604030504040204" pitchFamily="34" charset="-120"/>
                <a:ea typeface="微軟正黑體" panose="020B0604030504040204" pitchFamily="34" charset="-120"/>
              </a:rPr>
              <a:t>選擇申請確認</a:t>
            </a:r>
          </a:p>
        </p:txBody>
      </p:sp>
    </p:spTree>
    <p:extLst>
      <p:ext uri="{BB962C8B-B14F-4D97-AF65-F5344CB8AC3E}">
        <p14:creationId xmlns:p14="http://schemas.microsoft.com/office/powerpoint/2010/main" val="37660212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757" y="1340768"/>
            <a:ext cx="2495550" cy="4896544"/>
          </a:xfrm>
          <a:prstGeom prst="rect">
            <a:avLst/>
          </a:prstGeom>
        </p:spPr>
      </p:pic>
      <p:sp>
        <p:nvSpPr>
          <p:cNvPr id="4" name="標題 1"/>
          <p:cNvSpPr txBox="1">
            <a:spLocks/>
          </p:cNvSpPr>
          <p:nvPr/>
        </p:nvSpPr>
        <p:spPr bwMode="auto">
          <a:xfrm>
            <a:off x="323528" y="620489"/>
            <a:ext cx="8496944" cy="576263"/>
          </a:xfrm>
          <a:prstGeom prst="rect">
            <a:avLst/>
          </a:prstGeom>
          <a:noFill/>
          <a:ln>
            <a:noFill/>
          </a:ln>
          <a:extLst/>
        </p:spPr>
        <p:txBody>
          <a:bodyPr anchor="b"/>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ea typeface="標楷體" pitchFamily="65" charset="-120"/>
              </a:defRPr>
            </a:lvl2pPr>
            <a:lvl3pPr algn="l" rtl="0" eaLnBrk="0" fontAlgn="base" hangingPunct="0">
              <a:spcBef>
                <a:spcPct val="0"/>
              </a:spcBef>
              <a:spcAft>
                <a:spcPct val="0"/>
              </a:spcAft>
              <a:defRPr sz="4000" b="1">
                <a:solidFill>
                  <a:schemeClr val="tx2"/>
                </a:solidFill>
                <a:latin typeface="Arial" charset="0"/>
                <a:ea typeface="標楷體" pitchFamily="65" charset="-120"/>
              </a:defRPr>
            </a:lvl3pPr>
            <a:lvl4pPr algn="l" rtl="0" eaLnBrk="0" fontAlgn="base" hangingPunct="0">
              <a:spcBef>
                <a:spcPct val="0"/>
              </a:spcBef>
              <a:spcAft>
                <a:spcPct val="0"/>
              </a:spcAft>
              <a:defRPr sz="4000" b="1">
                <a:solidFill>
                  <a:schemeClr val="tx2"/>
                </a:solidFill>
                <a:latin typeface="Arial" charset="0"/>
                <a:ea typeface="標楷體" pitchFamily="65" charset="-120"/>
              </a:defRPr>
            </a:lvl4pPr>
            <a:lvl5pPr algn="l" rtl="0" eaLnBrk="0" fontAlgn="base" hangingPunct="0">
              <a:spcBef>
                <a:spcPct val="0"/>
              </a:spcBef>
              <a:spcAft>
                <a:spcPct val="0"/>
              </a:spcAft>
              <a:defRPr sz="4000" b="1">
                <a:solidFill>
                  <a:schemeClr val="tx2"/>
                </a:solidFill>
                <a:latin typeface="Arial" charset="0"/>
                <a:ea typeface="標楷體" pitchFamily="65" charset="-120"/>
              </a:defRPr>
            </a:lvl5pPr>
            <a:lvl6pPr marL="457200" algn="l" rtl="0" fontAlgn="base">
              <a:spcBef>
                <a:spcPct val="0"/>
              </a:spcBef>
              <a:spcAft>
                <a:spcPct val="0"/>
              </a:spcAft>
              <a:defRPr sz="4000" b="1">
                <a:solidFill>
                  <a:schemeClr val="tx2"/>
                </a:solidFill>
                <a:latin typeface="Arial" charset="0"/>
                <a:ea typeface="標楷體" pitchFamily="65" charset="-120"/>
              </a:defRPr>
            </a:lvl6pPr>
            <a:lvl7pPr marL="914400" algn="l" rtl="0" fontAlgn="base">
              <a:spcBef>
                <a:spcPct val="0"/>
              </a:spcBef>
              <a:spcAft>
                <a:spcPct val="0"/>
              </a:spcAft>
              <a:defRPr sz="4000" b="1">
                <a:solidFill>
                  <a:schemeClr val="tx2"/>
                </a:solidFill>
                <a:latin typeface="Arial" charset="0"/>
                <a:ea typeface="標楷體" pitchFamily="65" charset="-120"/>
              </a:defRPr>
            </a:lvl7pPr>
            <a:lvl8pPr marL="1371600" algn="l" rtl="0" fontAlgn="base">
              <a:spcBef>
                <a:spcPct val="0"/>
              </a:spcBef>
              <a:spcAft>
                <a:spcPct val="0"/>
              </a:spcAft>
              <a:defRPr sz="4000" b="1">
                <a:solidFill>
                  <a:schemeClr val="tx2"/>
                </a:solidFill>
                <a:latin typeface="Arial" charset="0"/>
                <a:ea typeface="標楷體" pitchFamily="65" charset="-120"/>
              </a:defRPr>
            </a:lvl8pPr>
            <a:lvl9pPr marL="1828800" algn="l" rtl="0" fontAlgn="base">
              <a:spcBef>
                <a:spcPct val="0"/>
              </a:spcBef>
              <a:spcAft>
                <a:spcPct val="0"/>
              </a:spcAft>
              <a:defRPr sz="4000" b="1">
                <a:solidFill>
                  <a:schemeClr val="tx2"/>
                </a:solidFill>
                <a:latin typeface="Arial" charset="0"/>
                <a:ea typeface="標楷體" pitchFamily="65" charset="-120"/>
              </a:defRPr>
            </a:lvl9pPr>
          </a:lstStyle>
          <a:p>
            <a:pPr>
              <a:defRPr/>
            </a:pPr>
            <a:r>
              <a:rPr lang="zh-TW" altLang="en-US" kern="0" dirty="0">
                <a:solidFill>
                  <a:srgbClr val="401D00"/>
                </a:solidFill>
                <a:latin typeface="標楷體" panose="03000509000000000000" pitchFamily="65" charset="-120"/>
                <a:ea typeface="標楷體" panose="03000509000000000000" pitchFamily="65" charset="-120"/>
              </a:rPr>
              <a:t>財產</a:t>
            </a:r>
            <a:r>
              <a:rPr lang="zh-TW" altLang="en-US" kern="0" dirty="0">
                <a:solidFill>
                  <a:srgbClr val="FF0000"/>
                </a:solidFill>
                <a:latin typeface="標楷體" panose="03000509000000000000" pitchFamily="65" charset="-120"/>
                <a:ea typeface="標楷體" panose="03000509000000000000" pitchFamily="65" charset="-120"/>
              </a:rPr>
              <a:t>減損</a:t>
            </a:r>
            <a:r>
              <a:rPr lang="zh-TW" altLang="en-US" dirty="0">
                <a:solidFill>
                  <a:srgbClr val="401D00"/>
                </a:solidFill>
                <a:latin typeface="標楷體" panose="03000509000000000000" pitchFamily="65" charset="-120"/>
                <a:ea typeface="標楷體" panose="03000509000000000000" pitchFamily="65" charset="-120"/>
              </a:rPr>
              <a:t>系統操作說明</a:t>
            </a:r>
            <a:r>
              <a:rPr lang="en-US" altLang="zh-TW" dirty="0">
                <a:solidFill>
                  <a:srgbClr val="401D00"/>
                </a:solidFill>
                <a:latin typeface="標楷體" panose="03000509000000000000" pitchFamily="65" charset="-120"/>
                <a:ea typeface="標楷體" panose="03000509000000000000" pitchFamily="65" charset="-120"/>
              </a:rPr>
              <a:t>(1)</a:t>
            </a:r>
            <a:endParaRPr lang="en-US" altLang="zh-TW" kern="0" dirty="0">
              <a:solidFill>
                <a:srgbClr val="401D00"/>
              </a:solidFill>
              <a:latin typeface="標楷體" panose="03000509000000000000" pitchFamily="65" charset="-120"/>
              <a:ea typeface="標楷體" panose="03000509000000000000" pitchFamily="65" charset="-120"/>
            </a:endParaRPr>
          </a:p>
        </p:txBody>
      </p:sp>
      <p:sp>
        <p:nvSpPr>
          <p:cNvPr id="5" name="橢圓 4"/>
          <p:cNvSpPr/>
          <p:nvPr/>
        </p:nvSpPr>
        <p:spPr>
          <a:xfrm>
            <a:off x="742440" y="4005064"/>
            <a:ext cx="1656184"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p:cNvSpPr txBox="1"/>
          <p:nvPr/>
        </p:nvSpPr>
        <p:spPr>
          <a:xfrm>
            <a:off x="374622" y="3954958"/>
            <a:ext cx="367047"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en-US" altLang="zh-TW" sz="1600" dirty="0">
                <a:solidFill>
                  <a:srgbClr val="6E4900">
                    <a:lumMod val="50000"/>
                  </a:srgbClr>
                </a:solidFill>
                <a:ea typeface="MS PGothic" pitchFamily="34" charset="-128"/>
              </a:rPr>
              <a:t>1.</a:t>
            </a:r>
            <a:endParaRPr lang="zh-TW" altLang="en-US" sz="1600" dirty="0">
              <a:solidFill>
                <a:srgbClr val="6E4900">
                  <a:lumMod val="50000"/>
                </a:srgbClr>
              </a:solidFill>
              <a:ea typeface="MS PGothic" pitchFamily="34" charset="-128"/>
            </a:endParaRPr>
          </a:p>
        </p:txBody>
      </p:sp>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9078" y="1340768"/>
            <a:ext cx="6001394" cy="756552"/>
          </a:xfrm>
          <a:prstGeom prst="rect">
            <a:avLst/>
          </a:prstGeom>
        </p:spPr>
      </p:pic>
      <p:sp>
        <p:nvSpPr>
          <p:cNvPr id="8" name="橢圓 7"/>
          <p:cNvSpPr/>
          <p:nvPr/>
        </p:nvSpPr>
        <p:spPr>
          <a:xfrm>
            <a:off x="4283968" y="1772816"/>
            <a:ext cx="151216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p:cNvSpPr txBox="1"/>
          <p:nvPr/>
        </p:nvSpPr>
        <p:spPr>
          <a:xfrm>
            <a:off x="6163188" y="1715842"/>
            <a:ext cx="1907728"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en-US" altLang="zh-TW" sz="1600" b="1" dirty="0">
                <a:solidFill>
                  <a:srgbClr val="6E4900">
                    <a:lumMod val="50000"/>
                  </a:srgbClr>
                </a:solidFill>
                <a:latin typeface="微軟正黑體" panose="020B0604030504040204" pitchFamily="34" charset="-120"/>
                <a:ea typeface="微軟正黑體" panose="020B0604030504040204" pitchFamily="34" charset="-120"/>
              </a:rPr>
              <a:t>2. </a:t>
            </a:r>
            <a:r>
              <a:rPr lang="zh-TW" altLang="en-US" sz="1600" b="1" dirty="0">
                <a:solidFill>
                  <a:srgbClr val="6E4900">
                    <a:lumMod val="50000"/>
                  </a:srgbClr>
                </a:solidFill>
                <a:latin typeface="微軟正黑體" panose="020B0604030504040204" pitchFamily="34" charset="-120"/>
                <a:ea typeface="微軟正黑體" panose="020B0604030504040204" pitchFamily="34" charset="-120"/>
              </a:rPr>
              <a:t>建立</a:t>
            </a:r>
            <a:r>
              <a:rPr lang="zh-TW" altLang="en-US" sz="1600" b="1" dirty="0">
                <a:solidFill>
                  <a:srgbClr val="FF0000"/>
                </a:solidFill>
                <a:latin typeface="微軟正黑體" panose="020B0604030504040204" pitchFamily="34" charset="-120"/>
                <a:ea typeface="微軟正黑體" panose="020B0604030504040204" pitchFamily="34" charset="-120"/>
              </a:rPr>
              <a:t>財產減損</a:t>
            </a:r>
            <a:endParaRPr lang="zh-TW" altLang="en-US" sz="1600" b="1" dirty="0">
              <a:solidFill>
                <a:srgbClr val="6E4900">
                  <a:lumMod val="50000"/>
                </a:srgbClr>
              </a:solidFill>
              <a:latin typeface="微軟正黑體" panose="020B0604030504040204" pitchFamily="34" charset="-120"/>
              <a:ea typeface="微軟正黑體" panose="020B0604030504040204" pitchFamily="34" charset="-120"/>
            </a:endParaRPr>
          </a:p>
        </p:txBody>
      </p:sp>
      <p:pic>
        <p:nvPicPr>
          <p:cNvPr id="11" name="圖片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37151" y="2102274"/>
            <a:ext cx="5991264" cy="3675568"/>
          </a:xfrm>
          <a:prstGeom prst="rect">
            <a:avLst/>
          </a:prstGeom>
        </p:spPr>
      </p:pic>
      <p:sp>
        <p:nvSpPr>
          <p:cNvPr id="13" name="文字方塊 12"/>
          <p:cNvSpPr txBox="1"/>
          <p:nvPr/>
        </p:nvSpPr>
        <p:spPr>
          <a:xfrm>
            <a:off x="3563888" y="3573016"/>
            <a:ext cx="3096344"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en-US" altLang="zh-TW" sz="1600" b="1" dirty="0">
                <a:solidFill>
                  <a:srgbClr val="6E4900">
                    <a:lumMod val="50000"/>
                  </a:srgbClr>
                </a:solidFill>
                <a:latin typeface="微軟正黑體" panose="020B0604030504040204" pitchFamily="34" charset="-120"/>
                <a:ea typeface="微軟正黑體" panose="020B0604030504040204" pitchFamily="34" charset="-120"/>
              </a:rPr>
              <a:t>3.</a:t>
            </a:r>
            <a:r>
              <a:rPr lang="zh-TW" altLang="en-US" sz="1600" b="1" dirty="0">
                <a:solidFill>
                  <a:srgbClr val="6E4900">
                    <a:lumMod val="50000"/>
                  </a:srgbClr>
                </a:solidFill>
                <a:latin typeface="微軟正黑體" panose="020B0604030504040204" pitchFamily="34" charset="-120"/>
                <a:ea typeface="微軟正黑體" panose="020B0604030504040204" pitchFamily="34" charset="-120"/>
              </a:rPr>
              <a:t>選擇保管單位、人後，按</a:t>
            </a:r>
            <a:r>
              <a:rPr lang="zh-TW" altLang="en-US" sz="1600" b="1" dirty="0">
                <a:solidFill>
                  <a:srgbClr val="FF0000"/>
                </a:solidFill>
                <a:latin typeface="微軟正黑體" panose="020B0604030504040204" pitchFamily="34" charset="-120"/>
                <a:ea typeface="微軟正黑體" panose="020B0604030504040204" pitchFamily="34" charset="-120"/>
              </a:rPr>
              <a:t>查詢</a:t>
            </a:r>
            <a:endParaRPr lang="zh-TW" altLang="en-US" sz="1600" b="1" dirty="0">
              <a:solidFill>
                <a:srgbClr val="6E4900">
                  <a:lumMod val="50000"/>
                </a:srgbClr>
              </a:solidFill>
              <a:latin typeface="微軟正黑體" panose="020B0604030504040204" pitchFamily="34" charset="-120"/>
              <a:ea typeface="微軟正黑體" panose="020B0604030504040204" pitchFamily="34" charset="-120"/>
            </a:endParaRPr>
          </a:p>
        </p:txBody>
      </p:sp>
      <p:sp>
        <p:nvSpPr>
          <p:cNvPr id="14" name="橢圓 13"/>
          <p:cNvSpPr/>
          <p:nvPr/>
        </p:nvSpPr>
        <p:spPr>
          <a:xfrm>
            <a:off x="4417586" y="3198405"/>
            <a:ext cx="946502" cy="37461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文字方塊 15"/>
          <p:cNvSpPr txBox="1"/>
          <p:nvPr/>
        </p:nvSpPr>
        <p:spPr>
          <a:xfrm>
            <a:off x="3178201" y="5773305"/>
            <a:ext cx="1861326" cy="338554"/>
          </a:xfrm>
          <a:prstGeom prst="rect">
            <a:avLst/>
          </a:prstGeom>
          <a:solidFill>
            <a:srgbClr val="FFFF66"/>
          </a:solidFill>
        </p:spPr>
        <p:txBody>
          <a:bodyPr wrap="square">
            <a:spAutoFit/>
          </a:bodyPr>
          <a:lstStyle/>
          <a:p>
            <a:pPr eaLnBrk="0" fontAlgn="base" hangingPunct="0">
              <a:spcBef>
                <a:spcPct val="0"/>
              </a:spcBef>
              <a:spcAft>
                <a:spcPct val="0"/>
              </a:spcAft>
              <a:defRPr/>
            </a:pPr>
            <a:r>
              <a:rPr lang="en-US" altLang="zh-TW" sz="1600" b="1" dirty="0">
                <a:latin typeface="微軟正黑體" panose="020B0604030504040204" pitchFamily="34" charset="-120"/>
                <a:ea typeface="微軟正黑體" panose="020B0604030504040204" pitchFamily="34" charset="-120"/>
              </a:rPr>
              <a:t>4.</a:t>
            </a:r>
            <a:r>
              <a:rPr lang="en-US" altLang="zh-TW" sz="1600" b="1" dirty="0">
                <a:solidFill>
                  <a:srgbClr val="FF0000"/>
                </a:solidFill>
                <a:latin typeface="微軟正黑體" panose="020B0604030504040204" pitchFamily="34" charset="-120"/>
                <a:ea typeface="微軟正黑體" panose="020B0604030504040204" pitchFamily="34" charset="-120"/>
              </a:rPr>
              <a:t> </a:t>
            </a:r>
            <a:r>
              <a:rPr lang="zh-TW" altLang="en-US" sz="1600" b="1" dirty="0">
                <a:solidFill>
                  <a:srgbClr val="FF0000"/>
                </a:solidFill>
                <a:latin typeface="微軟正黑體" panose="020B0604030504040204" pitchFamily="34" charset="-120"/>
                <a:ea typeface="微軟正黑體" panose="020B0604030504040204" pitchFamily="34" charset="-120"/>
              </a:rPr>
              <a:t>勾選</a:t>
            </a:r>
            <a:r>
              <a:rPr lang="zh-TW" altLang="en-US" sz="1600" b="1" dirty="0">
                <a:solidFill>
                  <a:srgbClr val="6E4900">
                    <a:lumMod val="50000"/>
                  </a:srgbClr>
                </a:solidFill>
                <a:latin typeface="微軟正黑體" panose="020B0604030504040204" pitchFamily="34" charset="-120"/>
                <a:ea typeface="微軟正黑體" panose="020B0604030504040204" pitchFamily="34" charset="-120"/>
              </a:rPr>
              <a:t>減損項目</a:t>
            </a:r>
          </a:p>
        </p:txBody>
      </p:sp>
      <p:sp>
        <p:nvSpPr>
          <p:cNvPr id="17" name="橢圓 16"/>
          <p:cNvSpPr/>
          <p:nvPr/>
        </p:nvSpPr>
        <p:spPr>
          <a:xfrm>
            <a:off x="2791014" y="4573315"/>
            <a:ext cx="390410" cy="123194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文字方塊 18"/>
          <p:cNvSpPr txBox="1"/>
          <p:nvPr/>
        </p:nvSpPr>
        <p:spPr>
          <a:xfrm>
            <a:off x="7020272" y="3348281"/>
            <a:ext cx="1861326" cy="584775"/>
          </a:xfrm>
          <a:prstGeom prst="rect">
            <a:avLst/>
          </a:prstGeom>
          <a:solidFill>
            <a:srgbClr val="FFFF66"/>
          </a:solidFill>
        </p:spPr>
        <p:txBody>
          <a:bodyPr wrap="square">
            <a:spAutoFit/>
          </a:bodyPr>
          <a:lstStyle/>
          <a:p>
            <a:pPr eaLnBrk="0" fontAlgn="base" hangingPunct="0">
              <a:spcBef>
                <a:spcPct val="0"/>
              </a:spcBef>
              <a:spcAft>
                <a:spcPct val="0"/>
              </a:spcAft>
              <a:defRPr/>
            </a:pPr>
            <a:r>
              <a:rPr lang="en-US" altLang="zh-TW" sz="1600" b="1" dirty="0">
                <a:solidFill>
                  <a:srgbClr val="6E4900">
                    <a:lumMod val="50000"/>
                  </a:srgbClr>
                </a:solidFill>
                <a:latin typeface="微軟正黑體" panose="020B0604030504040204" pitchFamily="34" charset="-120"/>
                <a:ea typeface="微軟正黑體" panose="020B0604030504040204" pitchFamily="34" charset="-120"/>
              </a:rPr>
              <a:t>5. </a:t>
            </a:r>
            <a:r>
              <a:rPr lang="zh-TW" altLang="en-US" sz="1600" b="1" dirty="0">
                <a:solidFill>
                  <a:srgbClr val="6E4900">
                    <a:lumMod val="50000"/>
                  </a:srgbClr>
                </a:solidFill>
                <a:latin typeface="微軟正黑體" panose="020B0604030504040204" pitchFamily="34" charset="-120"/>
                <a:ea typeface="微軟正黑體" panose="020B0604030504040204" pitchFamily="34" charset="-120"/>
              </a:rPr>
              <a:t>確認勾選項目後，按</a:t>
            </a:r>
            <a:r>
              <a:rPr lang="zh-TW" altLang="en-US" sz="1600" b="1" dirty="0">
                <a:solidFill>
                  <a:srgbClr val="FF0000"/>
                </a:solidFill>
                <a:latin typeface="微軟正黑體" panose="020B0604030504040204" pitchFamily="34" charset="-120"/>
                <a:ea typeface="微軟正黑體" panose="020B0604030504040204" pitchFamily="34" charset="-120"/>
              </a:rPr>
              <a:t>申請減損</a:t>
            </a:r>
          </a:p>
        </p:txBody>
      </p:sp>
      <p:sp>
        <p:nvSpPr>
          <p:cNvPr id="20" name="橢圓 19"/>
          <p:cNvSpPr/>
          <p:nvPr/>
        </p:nvSpPr>
        <p:spPr>
          <a:xfrm>
            <a:off x="8131896" y="2773401"/>
            <a:ext cx="946502" cy="37461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68832609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268760"/>
            <a:ext cx="8568952" cy="3442401"/>
          </a:xfrm>
          <a:prstGeom prst="rect">
            <a:avLst/>
          </a:prstGeom>
        </p:spPr>
      </p:pic>
      <p:sp>
        <p:nvSpPr>
          <p:cNvPr id="4" name="標題 1"/>
          <p:cNvSpPr txBox="1">
            <a:spLocks/>
          </p:cNvSpPr>
          <p:nvPr/>
        </p:nvSpPr>
        <p:spPr bwMode="auto">
          <a:xfrm>
            <a:off x="323528" y="620489"/>
            <a:ext cx="8424936" cy="576263"/>
          </a:xfrm>
          <a:prstGeom prst="rect">
            <a:avLst/>
          </a:prstGeom>
          <a:noFill/>
          <a:ln>
            <a:noFill/>
          </a:ln>
          <a:extLst/>
        </p:spPr>
        <p:txBody>
          <a:bodyPr anchor="b"/>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ea typeface="標楷體" pitchFamily="65" charset="-120"/>
              </a:defRPr>
            </a:lvl2pPr>
            <a:lvl3pPr algn="l" rtl="0" eaLnBrk="0" fontAlgn="base" hangingPunct="0">
              <a:spcBef>
                <a:spcPct val="0"/>
              </a:spcBef>
              <a:spcAft>
                <a:spcPct val="0"/>
              </a:spcAft>
              <a:defRPr sz="4000" b="1">
                <a:solidFill>
                  <a:schemeClr val="tx2"/>
                </a:solidFill>
                <a:latin typeface="Arial" charset="0"/>
                <a:ea typeface="標楷體" pitchFamily="65" charset="-120"/>
              </a:defRPr>
            </a:lvl3pPr>
            <a:lvl4pPr algn="l" rtl="0" eaLnBrk="0" fontAlgn="base" hangingPunct="0">
              <a:spcBef>
                <a:spcPct val="0"/>
              </a:spcBef>
              <a:spcAft>
                <a:spcPct val="0"/>
              </a:spcAft>
              <a:defRPr sz="4000" b="1">
                <a:solidFill>
                  <a:schemeClr val="tx2"/>
                </a:solidFill>
                <a:latin typeface="Arial" charset="0"/>
                <a:ea typeface="標楷體" pitchFamily="65" charset="-120"/>
              </a:defRPr>
            </a:lvl4pPr>
            <a:lvl5pPr algn="l" rtl="0" eaLnBrk="0" fontAlgn="base" hangingPunct="0">
              <a:spcBef>
                <a:spcPct val="0"/>
              </a:spcBef>
              <a:spcAft>
                <a:spcPct val="0"/>
              </a:spcAft>
              <a:defRPr sz="4000" b="1">
                <a:solidFill>
                  <a:schemeClr val="tx2"/>
                </a:solidFill>
                <a:latin typeface="Arial" charset="0"/>
                <a:ea typeface="標楷體" pitchFamily="65" charset="-120"/>
              </a:defRPr>
            </a:lvl5pPr>
            <a:lvl6pPr marL="457200" algn="l" rtl="0" fontAlgn="base">
              <a:spcBef>
                <a:spcPct val="0"/>
              </a:spcBef>
              <a:spcAft>
                <a:spcPct val="0"/>
              </a:spcAft>
              <a:defRPr sz="4000" b="1">
                <a:solidFill>
                  <a:schemeClr val="tx2"/>
                </a:solidFill>
                <a:latin typeface="Arial" charset="0"/>
                <a:ea typeface="標楷體" pitchFamily="65" charset="-120"/>
              </a:defRPr>
            </a:lvl6pPr>
            <a:lvl7pPr marL="914400" algn="l" rtl="0" fontAlgn="base">
              <a:spcBef>
                <a:spcPct val="0"/>
              </a:spcBef>
              <a:spcAft>
                <a:spcPct val="0"/>
              </a:spcAft>
              <a:defRPr sz="4000" b="1">
                <a:solidFill>
                  <a:schemeClr val="tx2"/>
                </a:solidFill>
                <a:latin typeface="Arial" charset="0"/>
                <a:ea typeface="標楷體" pitchFamily="65" charset="-120"/>
              </a:defRPr>
            </a:lvl7pPr>
            <a:lvl8pPr marL="1371600" algn="l" rtl="0" fontAlgn="base">
              <a:spcBef>
                <a:spcPct val="0"/>
              </a:spcBef>
              <a:spcAft>
                <a:spcPct val="0"/>
              </a:spcAft>
              <a:defRPr sz="4000" b="1">
                <a:solidFill>
                  <a:schemeClr val="tx2"/>
                </a:solidFill>
                <a:latin typeface="Arial" charset="0"/>
                <a:ea typeface="標楷體" pitchFamily="65" charset="-120"/>
              </a:defRPr>
            </a:lvl8pPr>
            <a:lvl9pPr marL="1828800" algn="l" rtl="0" fontAlgn="base">
              <a:spcBef>
                <a:spcPct val="0"/>
              </a:spcBef>
              <a:spcAft>
                <a:spcPct val="0"/>
              </a:spcAft>
              <a:defRPr sz="4000" b="1">
                <a:solidFill>
                  <a:schemeClr val="tx2"/>
                </a:solidFill>
                <a:latin typeface="Arial" charset="0"/>
                <a:ea typeface="標楷體" pitchFamily="65" charset="-120"/>
              </a:defRPr>
            </a:lvl9pPr>
          </a:lstStyle>
          <a:p>
            <a:pPr>
              <a:defRPr/>
            </a:pPr>
            <a:r>
              <a:rPr lang="zh-TW" altLang="en-US" kern="0" dirty="0">
                <a:solidFill>
                  <a:srgbClr val="401D00"/>
                </a:solidFill>
                <a:latin typeface="微軟正黑體" panose="020B0604030504040204" pitchFamily="34" charset="-120"/>
                <a:ea typeface="微軟正黑體" panose="020B0604030504040204" pitchFamily="34" charset="-120"/>
              </a:rPr>
              <a:t>財產</a:t>
            </a:r>
            <a:r>
              <a:rPr lang="zh-TW" altLang="en-US" kern="0" dirty="0">
                <a:solidFill>
                  <a:srgbClr val="FF0000"/>
                </a:solidFill>
                <a:latin typeface="微軟正黑體" panose="020B0604030504040204" pitchFamily="34" charset="-120"/>
                <a:ea typeface="微軟正黑體" panose="020B0604030504040204" pitchFamily="34" charset="-120"/>
              </a:rPr>
              <a:t>減損</a:t>
            </a:r>
            <a:r>
              <a:rPr lang="zh-TW" altLang="en-US" dirty="0">
                <a:solidFill>
                  <a:srgbClr val="401D00"/>
                </a:solidFill>
                <a:latin typeface="微軟正黑體" panose="020B0604030504040204" pitchFamily="34" charset="-120"/>
                <a:ea typeface="微軟正黑體" panose="020B0604030504040204" pitchFamily="34" charset="-120"/>
              </a:rPr>
              <a:t>系統操作說明</a:t>
            </a:r>
            <a:r>
              <a:rPr lang="en-US" altLang="zh-TW" dirty="0">
                <a:solidFill>
                  <a:srgbClr val="401D00"/>
                </a:solidFill>
                <a:latin typeface="微軟正黑體" panose="020B0604030504040204" pitchFamily="34" charset="-120"/>
                <a:ea typeface="微軟正黑體" panose="020B0604030504040204" pitchFamily="34" charset="-120"/>
              </a:rPr>
              <a:t>(2)</a:t>
            </a:r>
            <a:endParaRPr lang="en-US" altLang="zh-TW" kern="0" dirty="0">
              <a:solidFill>
                <a:srgbClr val="401D00"/>
              </a:solidFill>
              <a:latin typeface="微軟正黑體" panose="020B0604030504040204" pitchFamily="34" charset="-120"/>
              <a:ea typeface="微軟正黑體" panose="020B0604030504040204" pitchFamily="34" charset="-120"/>
            </a:endParaRPr>
          </a:p>
        </p:txBody>
      </p:sp>
      <p:sp>
        <p:nvSpPr>
          <p:cNvPr id="6" name="橢圓 5"/>
          <p:cNvSpPr/>
          <p:nvPr/>
        </p:nvSpPr>
        <p:spPr>
          <a:xfrm>
            <a:off x="2915816" y="4293095"/>
            <a:ext cx="3240360" cy="4709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1673932" y="4947008"/>
            <a:ext cx="5904656" cy="369332"/>
          </a:xfrm>
          <a:prstGeom prst="rect">
            <a:avLst/>
          </a:prstGeom>
          <a:solidFill>
            <a:srgbClr val="FFFF00"/>
          </a:solidFill>
          <a:ln w="28575">
            <a:noFill/>
          </a:ln>
        </p:spPr>
        <p:txBody>
          <a:bodyPr wrap="square" rtlCol="0">
            <a:spAutoFit/>
          </a:bodyPr>
          <a:lstStyle/>
          <a:p>
            <a:r>
              <a:rPr lang="en-US" altLang="zh-TW" b="1" dirty="0">
                <a:solidFill>
                  <a:schemeClr val="tx2"/>
                </a:solidFill>
                <a:latin typeface="微軟正黑體" panose="020B0604030504040204" pitchFamily="34" charset="-120"/>
                <a:ea typeface="微軟正黑體" panose="020B0604030504040204" pitchFamily="34" charset="-120"/>
              </a:rPr>
              <a:t>6.『</a:t>
            </a:r>
            <a:r>
              <a:rPr lang="zh-TW" altLang="en-US" b="1" dirty="0">
                <a:solidFill>
                  <a:schemeClr val="tx2"/>
                </a:solidFill>
                <a:latin typeface="微軟正黑體" panose="020B0604030504040204" pitchFamily="34" charset="-120"/>
                <a:ea typeface="微軟正黑體" panose="020B0604030504040204" pitchFamily="34" charset="-120"/>
              </a:rPr>
              <a:t>申請確認</a:t>
            </a:r>
            <a:r>
              <a:rPr lang="en-US" altLang="zh-TW" b="1" dirty="0">
                <a:solidFill>
                  <a:schemeClr val="tx2"/>
                </a:solidFill>
                <a:latin typeface="微軟正黑體" panose="020B0604030504040204" pitchFamily="34" charset="-120"/>
                <a:ea typeface="微軟正黑體" panose="020B0604030504040204" pitchFamily="34" charset="-120"/>
              </a:rPr>
              <a:t>』</a:t>
            </a:r>
            <a:r>
              <a:rPr lang="zh-TW" altLang="en-US" b="1" dirty="0">
                <a:solidFill>
                  <a:schemeClr val="tx2"/>
                </a:solidFill>
                <a:latin typeface="微軟正黑體" panose="020B0604030504040204" pitchFamily="34" charset="-120"/>
                <a:ea typeface="微軟正黑體" panose="020B0604030504040204" pitchFamily="34" charset="-120"/>
              </a:rPr>
              <a:t> 後即正式送出→記得提醒</a:t>
            </a:r>
            <a:r>
              <a:rPr lang="zh-TW" altLang="en-US" b="1" u="sng" dirty="0">
                <a:solidFill>
                  <a:srgbClr val="FF0000"/>
                </a:solidFill>
                <a:latin typeface="微軟正黑體" panose="020B0604030504040204" pitchFamily="34" charset="-120"/>
                <a:ea typeface="微軟正黑體" panose="020B0604030504040204" pitchFamily="34" charset="-120"/>
              </a:rPr>
              <a:t>單位主管簽核</a:t>
            </a:r>
            <a:endParaRPr lang="en-US" altLang="zh-TW" b="1" u="sng" dirty="0">
              <a:solidFill>
                <a:srgbClr val="FF0000"/>
              </a:solidFill>
              <a:latin typeface="微軟正黑體" panose="020B0604030504040204" pitchFamily="34" charset="-120"/>
              <a:ea typeface="微軟正黑體" panose="020B0604030504040204" pitchFamily="34" charset="-120"/>
            </a:endParaRPr>
          </a:p>
        </p:txBody>
      </p:sp>
      <p:sp>
        <p:nvSpPr>
          <p:cNvPr id="10" name="橢圓 9"/>
          <p:cNvSpPr/>
          <p:nvPr/>
        </p:nvSpPr>
        <p:spPr>
          <a:xfrm>
            <a:off x="293630" y="2089752"/>
            <a:ext cx="3240360" cy="4709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文字方塊 10"/>
          <p:cNvSpPr txBox="1"/>
          <p:nvPr/>
        </p:nvSpPr>
        <p:spPr>
          <a:xfrm>
            <a:off x="1656717" y="2592009"/>
            <a:ext cx="3873237" cy="369332"/>
          </a:xfrm>
          <a:prstGeom prst="rect">
            <a:avLst/>
          </a:prstGeom>
          <a:solidFill>
            <a:srgbClr val="FFFF00"/>
          </a:solidFill>
          <a:ln w="28575">
            <a:noFill/>
          </a:ln>
        </p:spPr>
        <p:txBody>
          <a:bodyPr wrap="square" rtlCol="0">
            <a:spAutoFit/>
          </a:bodyPr>
          <a:lstStyle/>
          <a:p>
            <a:r>
              <a:rPr lang="en-US" altLang="zh-TW" b="1" dirty="0">
                <a:solidFill>
                  <a:schemeClr val="tx2"/>
                </a:solidFill>
                <a:latin typeface="微軟正黑體" panose="020B0604030504040204" pitchFamily="34" charset="-120"/>
                <a:ea typeface="微軟正黑體" panose="020B0604030504040204" pitchFamily="34" charset="-120"/>
              </a:rPr>
              <a:t>5.『</a:t>
            </a:r>
            <a:r>
              <a:rPr lang="zh-TW" altLang="en-US" b="1" dirty="0">
                <a:solidFill>
                  <a:schemeClr val="tx2"/>
                </a:solidFill>
                <a:latin typeface="微軟正黑體" panose="020B0604030504040204" pitchFamily="34" charset="-120"/>
                <a:ea typeface="微軟正黑體" panose="020B0604030504040204" pitchFamily="34" charset="-120"/>
              </a:rPr>
              <a:t>申請說明</a:t>
            </a:r>
            <a:r>
              <a:rPr lang="en-US" altLang="zh-TW" b="1" dirty="0">
                <a:solidFill>
                  <a:schemeClr val="tx2"/>
                </a:solidFill>
                <a:latin typeface="微軟正黑體" panose="020B0604030504040204" pitchFamily="34" charset="-120"/>
                <a:ea typeface="微軟正黑體" panose="020B0604030504040204" pitchFamily="34" charset="-120"/>
              </a:rPr>
              <a:t>』</a:t>
            </a:r>
            <a:r>
              <a:rPr lang="zh-TW" altLang="en-US" b="1" dirty="0">
                <a:solidFill>
                  <a:srgbClr val="FF0000"/>
                </a:solidFill>
                <a:latin typeface="微軟正黑體" panose="020B0604030504040204" pitchFamily="34" charset="-120"/>
                <a:ea typeface="微軟正黑體" panose="020B0604030504040204" pitchFamily="34" charset="-120"/>
              </a:rPr>
              <a:t>請詳述減損原因</a:t>
            </a:r>
            <a:endParaRPr lang="en-US" altLang="zh-TW" b="1" u="sng" dirty="0">
              <a:solidFill>
                <a:srgbClr val="FF0000"/>
              </a:solidFill>
              <a:latin typeface="微軟正黑體" panose="020B0604030504040204" pitchFamily="34" charset="-120"/>
              <a:ea typeface="微軟正黑體" panose="020B0604030504040204" pitchFamily="34" charset="-120"/>
            </a:endParaRPr>
          </a:p>
        </p:txBody>
      </p:sp>
      <p:sp>
        <p:nvSpPr>
          <p:cNvPr id="2" name="矩形 1"/>
          <p:cNvSpPr/>
          <p:nvPr/>
        </p:nvSpPr>
        <p:spPr>
          <a:xfrm>
            <a:off x="3614045" y="3244334"/>
            <a:ext cx="1915909" cy="369332"/>
          </a:xfrm>
          <a:prstGeom prst="rect">
            <a:avLst/>
          </a:prstGeom>
        </p:spPr>
        <p:txBody>
          <a:bodyPr wrap="none">
            <a:spAutoFit/>
          </a:bodyPr>
          <a:lstStyle/>
          <a:p>
            <a:pPr>
              <a:defRPr/>
            </a:pPr>
            <a:r>
              <a:rPr lang="zh-TW" altLang="en-US" dirty="0">
                <a:solidFill>
                  <a:srgbClr val="401D00"/>
                </a:solidFill>
                <a:latin typeface="標楷體" panose="03000509000000000000" pitchFamily="65" charset="-120"/>
                <a:ea typeface="標楷體" panose="03000509000000000000" pitchFamily="65" charset="-120"/>
              </a:rPr>
              <a:t>系統操作說明</a:t>
            </a:r>
            <a:r>
              <a:rPr lang="en-US" altLang="zh-TW" dirty="0">
                <a:solidFill>
                  <a:srgbClr val="401D00"/>
                </a:solidFill>
                <a:latin typeface="標楷體" panose="03000509000000000000" pitchFamily="65" charset="-120"/>
                <a:ea typeface="標楷體" panose="03000509000000000000" pitchFamily="65" charset="-120"/>
              </a:rPr>
              <a:t>(2)</a:t>
            </a:r>
            <a:endParaRPr lang="en-US" altLang="zh-TW" kern="0" dirty="0">
              <a:solidFill>
                <a:srgbClr val="401D0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26275116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2"/>
          <p:cNvSpPr txBox="1">
            <a:spLocks/>
          </p:cNvSpPr>
          <p:nvPr/>
        </p:nvSpPr>
        <p:spPr bwMode="auto">
          <a:xfrm>
            <a:off x="638175" y="1412603"/>
            <a:ext cx="3654425" cy="3744913"/>
          </a:xfrm>
          <a:prstGeom prst="rect">
            <a:avLst/>
          </a:prstGeom>
          <a:noFill/>
          <a:ln w="9525">
            <a:noFill/>
            <a:miter lim="800000"/>
            <a:headEnd/>
            <a:tailEnd/>
          </a:ln>
        </p:spPr>
        <p:txBody>
          <a:bodyPr/>
          <a:lstStyle/>
          <a:p>
            <a:pPr eaLnBrk="0" fontAlgn="base" hangingPunct="0">
              <a:spcBef>
                <a:spcPct val="20000"/>
              </a:spcBef>
              <a:spcAft>
                <a:spcPct val="0"/>
              </a:spcAft>
              <a:buClr>
                <a:srgbClr val="C5A04B"/>
              </a:buClr>
              <a:buSzPct val="75000"/>
              <a:defRPr/>
            </a:pPr>
            <a:r>
              <a:rPr lang="zh-TW" altLang="en-US" sz="2000" b="1" dirty="0">
                <a:solidFill>
                  <a:srgbClr val="000000"/>
                </a:solidFill>
                <a:latin typeface="標楷體" panose="03000509000000000000" pitchFamily="65" charset="-120"/>
                <a:ea typeface="標楷體" panose="03000509000000000000" pitchFamily="65" charset="-120"/>
                <a:cs typeface="Arial" charset="0"/>
              </a:rPr>
              <a:t>■ </a:t>
            </a:r>
            <a:r>
              <a:rPr lang="zh-TW" altLang="en-US" sz="2800" b="1" kern="0" dirty="0">
                <a:solidFill>
                  <a:srgbClr val="0000FF"/>
                </a:solidFill>
                <a:latin typeface="微軟正黑體" panose="020B0604030504040204" pitchFamily="34" charset="-120"/>
                <a:ea typeface="微軟正黑體" panose="020B0604030504040204" pitchFamily="34" charset="-120"/>
              </a:rPr>
              <a:t>自行採購</a:t>
            </a:r>
            <a:r>
              <a:rPr lang="zh-TW" altLang="en-US" sz="1400" b="1" kern="0" dirty="0">
                <a:solidFill>
                  <a:srgbClr val="503500"/>
                </a:solidFill>
                <a:latin typeface="微軟正黑體" panose="020B0604030504040204" pitchFamily="34" charset="-120"/>
                <a:ea typeface="微軟正黑體" panose="020B0604030504040204" pitchFamily="34" charset="-120"/>
              </a:rPr>
              <a:t>（</a:t>
            </a:r>
            <a:r>
              <a:rPr lang="zh-TW" altLang="zh-TW" sz="1400" b="1" kern="0" dirty="0">
                <a:solidFill>
                  <a:srgbClr val="503500"/>
                </a:solidFill>
                <a:latin typeface="微軟正黑體" panose="020B0604030504040204" pitchFamily="34" charset="-120"/>
                <a:ea typeface="微軟正黑體" panose="020B0604030504040204" pitchFamily="34" charset="-120"/>
              </a:rPr>
              <a:t>≦</a:t>
            </a:r>
            <a:r>
              <a:rPr lang="en-US" altLang="zh-TW" sz="1400" b="1" kern="0" dirty="0">
                <a:solidFill>
                  <a:srgbClr val="503500"/>
                </a:solidFill>
                <a:latin typeface="微軟正黑體" panose="020B0604030504040204" pitchFamily="34" charset="-120"/>
                <a:ea typeface="微軟正黑體" panose="020B0604030504040204" pitchFamily="34" charset="-120"/>
              </a:rPr>
              <a:t>10</a:t>
            </a:r>
            <a:r>
              <a:rPr lang="zh-TW" altLang="zh-TW" sz="1400" b="1" kern="0" dirty="0">
                <a:solidFill>
                  <a:srgbClr val="503500"/>
                </a:solidFill>
                <a:latin typeface="微軟正黑體" panose="020B0604030504040204" pitchFamily="34" charset="-120"/>
                <a:ea typeface="微軟正黑體" panose="020B0604030504040204" pitchFamily="34" charset="-120"/>
              </a:rPr>
              <a:t>萬</a:t>
            </a:r>
            <a:r>
              <a:rPr lang="zh-TW" altLang="en-US" sz="1400" b="1" kern="0" dirty="0">
                <a:solidFill>
                  <a:srgbClr val="503500"/>
                </a:solidFill>
                <a:latin typeface="微軟正黑體" panose="020B0604030504040204" pitchFamily="34" charset="-120"/>
                <a:ea typeface="微軟正黑體" panose="020B0604030504040204" pitchFamily="34" charset="-120"/>
              </a:rPr>
              <a:t>元）</a:t>
            </a:r>
            <a:endParaRPr lang="en-US" altLang="zh-TW" sz="3200" b="1" kern="0" dirty="0">
              <a:solidFill>
                <a:srgbClr val="503500"/>
              </a:solidFill>
              <a:latin typeface="微軟正黑體" panose="020B0604030504040204" pitchFamily="34" charset="-120"/>
              <a:ea typeface="微軟正黑體" panose="020B0604030504040204" pitchFamily="34" charset="-120"/>
            </a:endParaRPr>
          </a:p>
          <a:p>
            <a:pPr eaLnBrk="0" fontAlgn="base" hangingPunct="0">
              <a:spcBef>
                <a:spcPct val="20000"/>
              </a:spcBef>
              <a:spcAft>
                <a:spcPct val="0"/>
              </a:spcAft>
              <a:buClr>
                <a:srgbClr val="C5A04B"/>
              </a:buClr>
              <a:buSzPct val="75000"/>
              <a:buFont typeface="Wingdings" pitchFamily="2" charset="2"/>
              <a:buNone/>
              <a:defRPr/>
            </a:pPr>
            <a:endParaRPr lang="en-US" altLang="zh-TW" sz="3200" b="1" kern="0" dirty="0">
              <a:solidFill>
                <a:srgbClr val="503500"/>
              </a:solidFill>
              <a:latin typeface="標楷體" panose="03000509000000000000" pitchFamily="65" charset="-120"/>
              <a:ea typeface="標楷體" panose="03000509000000000000" pitchFamily="65" charset="-120"/>
            </a:endParaRPr>
          </a:p>
        </p:txBody>
      </p:sp>
      <p:sp>
        <p:nvSpPr>
          <p:cNvPr id="3" name="內容版面配置區 4"/>
          <p:cNvSpPr txBox="1">
            <a:spLocks/>
          </p:cNvSpPr>
          <p:nvPr/>
        </p:nvSpPr>
        <p:spPr>
          <a:xfrm>
            <a:off x="5308600" y="1412603"/>
            <a:ext cx="3656013" cy="3960813"/>
          </a:xfrm>
          <a:prstGeom prst="rect">
            <a:avLst/>
          </a:prstGeom>
        </p:spPr>
        <p:txBody>
          <a:bodyPr/>
          <a:lstStyle/>
          <a:p>
            <a:pPr marL="342900" indent="-342900" eaLnBrk="0" fontAlgn="base" hangingPunct="0">
              <a:spcBef>
                <a:spcPct val="20000"/>
              </a:spcBef>
              <a:spcAft>
                <a:spcPct val="0"/>
              </a:spcAft>
              <a:buClr>
                <a:srgbClr val="C5A04B"/>
              </a:buClr>
              <a:buSzPct val="75000"/>
              <a:defRPr/>
            </a:pPr>
            <a:r>
              <a:rPr lang="zh-TW" altLang="en-US" sz="2000" b="1" dirty="0">
                <a:solidFill>
                  <a:srgbClr val="000000"/>
                </a:solidFill>
                <a:latin typeface="標楷體" panose="03000509000000000000" pitchFamily="65" charset="-120"/>
                <a:ea typeface="標楷體" panose="03000509000000000000" pitchFamily="65" charset="-120"/>
                <a:cs typeface="Arial" charset="0"/>
              </a:rPr>
              <a:t>■ </a:t>
            </a:r>
            <a:r>
              <a:rPr lang="zh-TW" altLang="en-US" sz="2800" b="1" kern="0" dirty="0">
                <a:solidFill>
                  <a:srgbClr val="0000FF"/>
                </a:solidFill>
                <a:latin typeface="微軟正黑體" panose="020B0604030504040204" pitchFamily="34" charset="-120"/>
                <a:ea typeface="微軟正黑體" panose="020B0604030504040204" pitchFamily="34" charset="-120"/>
              </a:rPr>
              <a:t>一般採購</a:t>
            </a:r>
            <a:r>
              <a:rPr lang="zh-TW" altLang="en-US" sz="1400" b="1" kern="0" dirty="0">
                <a:solidFill>
                  <a:srgbClr val="503500"/>
                </a:solidFill>
                <a:latin typeface="微軟正黑體" panose="020B0604030504040204" pitchFamily="34" charset="-120"/>
                <a:ea typeface="微軟正黑體" panose="020B0604030504040204" pitchFamily="34" charset="-120"/>
              </a:rPr>
              <a:t>（</a:t>
            </a:r>
            <a:r>
              <a:rPr lang="en-US" altLang="zh-TW" sz="1400" b="1" kern="0" dirty="0">
                <a:solidFill>
                  <a:srgbClr val="503500"/>
                </a:solidFill>
                <a:latin typeface="微軟正黑體" panose="020B0604030504040204" pitchFamily="34" charset="-120"/>
                <a:ea typeface="微軟正黑體" panose="020B0604030504040204" pitchFamily="34" charset="-120"/>
              </a:rPr>
              <a:t>&gt;10</a:t>
            </a:r>
            <a:r>
              <a:rPr lang="zh-TW" altLang="zh-TW" sz="1400" b="1" kern="0" dirty="0">
                <a:solidFill>
                  <a:srgbClr val="503500"/>
                </a:solidFill>
                <a:latin typeface="微軟正黑體" panose="020B0604030504040204" pitchFamily="34" charset="-120"/>
                <a:ea typeface="微軟正黑體" panose="020B0604030504040204" pitchFamily="34" charset="-120"/>
              </a:rPr>
              <a:t>萬元</a:t>
            </a:r>
            <a:r>
              <a:rPr lang="zh-TW" altLang="en-US" sz="1400" b="1" kern="0" dirty="0">
                <a:solidFill>
                  <a:srgbClr val="503500"/>
                </a:solidFill>
                <a:latin typeface="微軟正黑體" panose="020B0604030504040204" pitchFamily="34" charset="-120"/>
                <a:ea typeface="微軟正黑體" panose="020B0604030504040204" pitchFamily="34" charset="-120"/>
              </a:rPr>
              <a:t>）</a:t>
            </a:r>
            <a:endParaRPr lang="zh-TW" altLang="en-US" sz="3200" b="1" kern="0" dirty="0">
              <a:solidFill>
                <a:srgbClr val="503500"/>
              </a:solidFill>
              <a:latin typeface="微軟正黑體" panose="020B0604030504040204" pitchFamily="34" charset="-120"/>
              <a:ea typeface="微軟正黑體" panose="020B0604030504040204" pitchFamily="34" charset="-120"/>
            </a:endParaRPr>
          </a:p>
          <a:p>
            <a:pPr marL="342900" indent="-342900" eaLnBrk="0" fontAlgn="base" hangingPunct="0">
              <a:spcBef>
                <a:spcPct val="20000"/>
              </a:spcBef>
              <a:spcAft>
                <a:spcPct val="0"/>
              </a:spcAft>
              <a:buClr>
                <a:srgbClr val="C5A04B"/>
              </a:buClr>
              <a:buSzPct val="75000"/>
              <a:buFont typeface="Wingdings" pitchFamily="2" charset="2"/>
              <a:buChar char="n"/>
              <a:defRPr/>
            </a:pPr>
            <a:endParaRPr lang="zh-TW" altLang="en-US" sz="3200" b="1" kern="0" dirty="0">
              <a:solidFill>
                <a:srgbClr val="503500"/>
              </a:solidFill>
              <a:latin typeface="微軟正黑體" panose="020B0604030504040204" pitchFamily="34" charset="-120"/>
              <a:ea typeface="微軟正黑體" panose="020B0604030504040204" pitchFamily="34" charset="-120"/>
            </a:endParaRPr>
          </a:p>
        </p:txBody>
      </p:sp>
      <p:graphicFrame>
        <p:nvGraphicFramePr>
          <p:cNvPr id="4" name="資料庫圖表 3"/>
          <p:cNvGraphicFramePr/>
          <p:nvPr>
            <p:extLst/>
          </p:nvPr>
        </p:nvGraphicFramePr>
        <p:xfrm>
          <a:off x="748518" y="2060849"/>
          <a:ext cx="3175410" cy="35047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資料庫圖表 4"/>
          <p:cNvGraphicFramePr/>
          <p:nvPr>
            <p:extLst/>
          </p:nvPr>
        </p:nvGraphicFramePr>
        <p:xfrm>
          <a:off x="5940152" y="1950685"/>
          <a:ext cx="2880320" cy="385457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資料庫圖表 5"/>
          <p:cNvGraphicFramePr/>
          <p:nvPr>
            <p:extLst/>
          </p:nvPr>
        </p:nvGraphicFramePr>
        <p:xfrm>
          <a:off x="3203848" y="2348484"/>
          <a:ext cx="2736304" cy="1135687"/>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8" name="資料庫圖表 7"/>
          <p:cNvGraphicFramePr/>
          <p:nvPr>
            <p:extLst/>
          </p:nvPr>
        </p:nvGraphicFramePr>
        <p:xfrm>
          <a:off x="3275856" y="3573017"/>
          <a:ext cx="2736304" cy="1135687"/>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17416" name="Picture 3" descr="C:\Users\user\AppData\Local\Microsoft\Windows\Temporary Internet Files\Content.IE5\N66R86U6\MC900442139[1].png"/>
          <p:cNvPicPr>
            <a:picLocks noChangeAspect="1" noChangeArrowheads="1"/>
          </p:cNvPicPr>
          <p:nvPr/>
        </p:nvPicPr>
        <p:blipFill>
          <a:blip r:embed="rId22" cstate="print">
            <a:extLst>
              <a:ext uri="{28A0092B-C50C-407E-A947-70E740481C1C}">
                <a14:useLocalDpi xmlns:a14="http://schemas.microsoft.com/office/drawing/2010/main"/>
              </a:ext>
            </a:extLst>
          </a:blip>
          <a:srcRect/>
          <a:stretch>
            <a:fillRect/>
          </a:stretch>
        </p:blipFill>
        <p:spPr bwMode="auto">
          <a:xfrm>
            <a:off x="3455988" y="3665266"/>
            <a:ext cx="1019175" cy="1039812"/>
          </a:xfrm>
          <a:prstGeom prst="rect">
            <a:avLst/>
          </a:prstGeom>
          <a:noFill/>
          <a:ln w="9525">
            <a:noFill/>
            <a:miter lim="800000"/>
            <a:headEnd/>
            <a:tailEnd/>
          </a:ln>
        </p:spPr>
      </p:pic>
      <p:sp>
        <p:nvSpPr>
          <p:cNvPr id="10" name="標題 1"/>
          <p:cNvSpPr txBox="1">
            <a:spLocks/>
          </p:cNvSpPr>
          <p:nvPr/>
        </p:nvSpPr>
        <p:spPr bwMode="auto">
          <a:xfrm>
            <a:off x="566436" y="512217"/>
            <a:ext cx="8569325" cy="576263"/>
          </a:xfrm>
          <a:prstGeom prst="rect">
            <a:avLst/>
          </a:prstGeom>
          <a:noFill/>
          <a:ln>
            <a:noFill/>
          </a:ln>
          <a:extLst/>
        </p:spPr>
        <p:txBody>
          <a:bodyPr anchor="b"/>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ea typeface="標楷體" pitchFamily="65" charset="-120"/>
              </a:defRPr>
            </a:lvl2pPr>
            <a:lvl3pPr algn="l" rtl="0" eaLnBrk="0" fontAlgn="base" hangingPunct="0">
              <a:spcBef>
                <a:spcPct val="0"/>
              </a:spcBef>
              <a:spcAft>
                <a:spcPct val="0"/>
              </a:spcAft>
              <a:defRPr sz="4000" b="1">
                <a:solidFill>
                  <a:schemeClr val="tx2"/>
                </a:solidFill>
                <a:latin typeface="Arial" charset="0"/>
                <a:ea typeface="標楷體" pitchFamily="65" charset="-120"/>
              </a:defRPr>
            </a:lvl3pPr>
            <a:lvl4pPr algn="l" rtl="0" eaLnBrk="0" fontAlgn="base" hangingPunct="0">
              <a:spcBef>
                <a:spcPct val="0"/>
              </a:spcBef>
              <a:spcAft>
                <a:spcPct val="0"/>
              </a:spcAft>
              <a:defRPr sz="4000" b="1">
                <a:solidFill>
                  <a:schemeClr val="tx2"/>
                </a:solidFill>
                <a:latin typeface="Arial" charset="0"/>
                <a:ea typeface="標楷體" pitchFamily="65" charset="-120"/>
              </a:defRPr>
            </a:lvl4pPr>
            <a:lvl5pPr algn="l" rtl="0" eaLnBrk="0" fontAlgn="base" hangingPunct="0">
              <a:spcBef>
                <a:spcPct val="0"/>
              </a:spcBef>
              <a:spcAft>
                <a:spcPct val="0"/>
              </a:spcAft>
              <a:defRPr sz="4000" b="1">
                <a:solidFill>
                  <a:schemeClr val="tx2"/>
                </a:solidFill>
                <a:latin typeface="Arial" charset="0"/>
                <a:ea typeface="標楷體" pitchFamily="65" charset="-120"/>
              </a:defRPr>
            </a:lvl5pPr>
            <a:lvl6pPr marL="457200" algn="l" rtl="0" fontAlgn="base">
              <a:spcBef>
                <a:spcPct val="0"/>
              </a:spcBef>
              <a:spcAft>
                <a:spcPct val="0"/>
              </a:spcAft>
              <a:defRPr sz="4000" b="1">
                <a:solidFill>
                  <a:schemeClr val="tx2"/>
                </a:solidFill>
                <a:latin typeface="Arial" charset="0"/>
                <a:ea typeface="標楷體" pitchFamily="65" charset="-120"/>
              </a:defRPr>
            </a:lvl6pPr>
            <a:lvl7pPr marL="914400" algn="l" rtl="0" fontAlgn="base">
              <a:spcBef>
                <a:spcPct val="0"/>
              </a:spcBef>
              <a:spcAft>
                <a:spcPct val="0"/>
              </a:spcAft>
              <a:defRPr sz="4000" b="1">
                <a:solidFill>
                  <a:schemeClr val="tx2"/>
                </a:solidFill>
                <a:latin typeface="Arial" charset="0"/>
                <a:ea typeface="標楷體" pitchFamily="65" charset="-120"/>
              </a:defRPr>
            </a:lvl7pPr>
            <a:lvl8pPr marL="1371600" algn="l" rtl="0" fontAlgn="base">
              <a:spcBef>
                <a:spcPct val="0"/>
              </a:spcBef>
              <a:spcAft>
                <a:spcPct val="0"/>
              </a:spcAft>
              <a:defRPr sz="4000" b="1">
                <a:solidFill>
                  <a:schemeClr val="tx2"/>
                </a:solidFill>
                <a:latin typeface="Arial" charset="0"/>
                <a:ea typeface="標楷體" pitchFamily="65" charset="-120"/>
              </a:defRPr>
            </a:lvl8pPr>
            <a:lvl9pPr marL="1828800" algn="l" rtl="0" fontAlgn="base">
              <a:spcBef>
                <a:spcPct val="0"/>
              </a:spcBef>
              <a:spcAft>
                <a:spcPct val="0"/>
              </a:spcAft>
              <a:defRPr sz="4000" b="1">
                <a:solidFill>
                  <a:schemeClr val="tx2"/>
                </a:solidFill>
                <a:latin typeface="Arial" charset="0"/>
                <a:ea typeface="標楷體" pitchFamily="65" charset="-120"/>
              </a:defRPr>
            </a:lvl9pPr>
          </a:lstStyle>
          <a:p>
            <a:pPr>
              <a:defRPr/>
            </a:pPr>
            <a:r>
              <a:rPr lang="zh-TW" altLang="en-US" kern="0" dirty="0">
                <a:solidFill>
                  <a:srgbClr val="FF0000"/>
                </a:solidFill>
                <a:latin typeface="微軟正黑體" panose="020B0604030504040204" pitchFamily="34" charset="-120"/>
                <a:ea typeface="微軟正黑體" panose="020B0604030504040204" pitchFamily="34" charset="-120"/>
              </a:rPr>
              <a:t>驗收</a:t>
            </a:r>
            <a:r>
              <a:rPr lang="zh-TW" altLang="en-US" kern="0" dirty="0">
                <a:solidFill>
                  <a:srgbClr val="401D00"/>
                </a:solidFill>
                <a:latin typeface="微軟正黑體" panose="020B0604030504040204" pitchFamily="34" charset="-120"/>
                <a:ea typeface="微軟正黑體" panose="020B0604030504040204" pitchFamily="34" charset="-120"/>
              </a:rPr>
              <a:t>步驟</a:t>
            </a:r>
          </a:p>
        </p:txBody>
      </p:sp>
      <p:pic>
        <p:nvPicPr>
          <p:cNvPr id="11" name="Picture 3" descr="C:\Users\user\AppData\Local\Microsoft\Windows\Temporary Internet Files\Content.IE5\N66R86U6\MC900442139[1].png"/>
          <p:cNvPicPr>
            <a:picLocks noChangeAspect="1" noChangeArrowheads="1"/>
          </p:cNvPicPr>
          <p:nvPr/>
        </p:nvPicPr>
        <p:blipFill>
          <a:blip r:embed="rId22" cstate="print">
            <a:extLst>
              <a:ext uri="{28A0092B-C50C-407E-A947-70E740481C1C}">
                <a14:useLocalDpi xmlns:a14="http://schemas.microsoft.com/office/drawing/2010/main"/>
              </a:ext>
            </a:extLst>
          </a:blip>
          <a:srcRect/>
          <a:stretch>
            <a:fillRect/>
          </a:stretch>
        </p:blipFill>
        <p:spPr bwMode="auto">
          <a:xfrm>
            <a:off x="3403277" y="2444359"/>
            <a:ext cx="1019175" cy="1039812"/>
          </a:xfrm>
          <a:prstGeom prst="rect">
            <a:avLst/>
          </a:prstGeom>
          <a:noFill/>
          <a:ln w="9525">
            <a:noFill/>
            <a:miter lim="800000"/>
            <a:headEnd/>
            <a:tailEnd/>
          </a:ln>
        </p:spPr>
      </p:pic>
      <p:sp>
        <p:nvSpPr>
          <p:cNvPr id="9" name="投影片編號版面配置區 8"/>
          <p:cNvSpPr>
            <a:spLocks noGrp="1"/>
          </p:cNvSpPr>
          <p:nvPr>
            <p:ph type="sldNum" sz="quarter" idx="12"/>
          </p:nvPr>
        </p:nvSpPr>
        <p:spPr/>
        <p:txBody>
          <a:bodyPr/>
          <a:lstStyle/>
          <a:p>
            <a:fld id="{7A643748-EA64-4C66-B8B9-205DE386B7BC}" type="slidenum">
              <a:rPr lang="zh-TW" altLang="en-US" smtClean="0"/>
              <a:t>5</a:t>
            </a:fld>
            <a:endParaRPr lang="zh-TW" altLang="en-US"/>
          </a:p>
        </p:txBody>
      </p:sp>
    </p:spTree>
    <p:extLst>
      <p:ext uri="{BB962C8B-B14F-4D97-AF65-F5344CB8AC3E}">
        <p14:creationId xmlns:p14="http://schemas.microsoft.com/office/powerpoint/2010/main" val="70879470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6"/>
          <p:cNvSpPr>
            <a:spLocks noGrp="1"/>
          </p:cNvSpPr>
          <p:nvPr>
            <p:ph idx="4294967295"/>
          </p:nvPr>
        </p:nvSpPr>
        <p:spPr>
          <a:xfrm>
            <a:off x="1" y="2133600"/>
            <a:ext cx="9144000" cy="3024188"/>
          </a:xfrm>
        </p:spPr>
        <p:txBody>
          <a:bodyPr/>
          <a:lstStyle/>
          <a:p>
            <a:pPr marL="0" indent="0" algn="ctr">
              <a:buNone/>
            </a:pPr>
            <a:r>
              <a:rPr lang="zh-TW" altLang="en-US" sz="6000" dirty="0">
                <a:latin typeface="微軟正黑體" panose="020B0604030504040204" pitchFamily="34" charset="-120"/>
                <a:ea typeface="微軟正黑體" panose="020B0604030504040204" pitchFamily="34" charset="-120"/>
              </a:rPr>
              <a:t> </a:t>
            </a:r>
            <a:endParaRPr lang="en-US" altLang="zh-TW" sz="6000" dirty="0">
              <a:latin typeface="微軟正黑體" panose="020B0604030504040204" pitchFamily="34" charset="-120"/>
              <a:ea typeface="微軟正黑體" panose="020B0604030504040204" pitchFamily="34" charset="-120"/>
            </a:endParaRPr>
          </a:p>
          <a:p>
            <a:pPr marL="0" indent="0" algn="ctr">
              <a:buNone/>
            </a:pPr>
            <a:r>
              <a:rPr lang="zh-TW" altLang="en-US" sz="4400" b="1" dirty="0">
                <a:solidFill>
                  <a:schemeClr val="accent2">
                    <a:lumMod val="50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（三）財產校外使用申請</a:t>
            </a:r>
          </a:p>
        </p:txBody>
      </p:sp>
    </p:spTree>
    <p:extLst>
      <p:ext uri="{BB962C8B-B14F-4D97-AF65-F5344CB8AC3E}">
        <p14:creationId xmlns:p14="http://schemas.microsoft.com/office/powerpoint/2010/main" val="229500165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30832" y="298719"/>
            <a:ext cx="8229600" cy="1143000"/>
          </a:xfrm>
        </p:spPr>
        <p:txBody>
          <a:bodyPr/>
          <a:lstStyle/>
          <a:p>
            <a:pPr algn="l"/>
            <a:r>
              <a:rPr lang="zh-TW" altLang="en-US" sz="4000" b="1" dirty="0">
                <a:solidFill>
                  <a:schemeClr val="accent2">
                    <a:lumMod val="50000"/>
                  </a:schemeClr>
                </a:solidFill>
                <a:latin typeface="微軟正黑體" panose="020B0604030504040204" pitchFamily="34" charset="-120"/>
                <a:ea typeface="微軟正黑體" panose="020B0604030504040204" pitchFamily="34" charset="-120"/>
              </a:rPr>
              <a:t>財產校外使用申請系統操作說明</a:t>
            </a:r>
            <a:r>
              <a:rPr lang="en-US" altLang="zh-TW" sz="4000" b="1" dirty="0">
                <a:solidFill>
                  <a:schemeClr val="accent2">
                    <a:lumMod val="50000"/>
                  </a:schemeClr>
                </a:solidFill>
                <a:latin typeface="微軟正黑體" panose="020B0604030504040204" pitchFamily="34" charset="-120"/>
                <a:ea typeface="微軟正黑體" panose="020B0604030504040204" pitchFamily="34" charset="-120"/>
              </a:rPr>
              <a:t>(1)</a:t>
            </a:r>
            <a:endParaRPr lang="zh-TW" altLang="en-US" sz="4000" b="1" dirty="0">
              <a:solidFill>
                <a:srgbClr val="401D00"/>
              </a:solidFill>
              <a:latin typeface="微軟正黑體" panose="020B0604030504040204" pitchFamily="34" charset="-120"/>
              <a:ea typeface="微軟正黑體" panose="020B0604030504040204" pitchFamily="34" charset="-120"/>
            </a:endParaRPr>
          </a:p>
        </p:txBody>
      </p:sp>
      <p:pic>
        <p:nvPicPr>
          <p:cNvPr id="17" name="圖片 16">
            <a:extLst>
              <a:ext uri="{FF2B5EF4-FFF2-40B4-BE49-F238E27FC236}">
                <a16:creationId xmlns:a16="http://schemas.microsoft.com/office/drawing/2014/main" id="{FFC58BBE-9546-4792-8E28-20061BBDADCA}"/>
              </a:ext>
            </a:extLst>
          </p:cNvPr>
          <p:cNvPicPr>
            <a:picLocks noChangeAspect="1"/>
          </p:cNvPicPr>
          <p:nvPr/>
        </p:nvPicPr>
        <p:blipFill rotWithShape="1">
          <a:blip r:embed="rId2"/>
          <a:srcRect b="32040"/>
          <a:stretch/>
        </p:blipFill>
        <p:spPr>
          <a:xfrm>
            <a:off x="318356" y="1529341"/>
            <a:ext cx="8507287" cy="3313600"/>
          </a:xfrm>
          <a:prstGeom prst="rect">
            <a:avLst/>
          </a:prstGeom>
        </p:spPr>
      </p:pic>
      <p:sp>
        <p:nvSpPr>
          <p:cNvPr id="18" name="矩形: 圓角 17">
            <a:extLst>
              <a:ext uri="{FF2B5EF4-FFF2-40B4-BE49-F238E27FC236}">
                <a16:creationId xmlns:a16="http://schemas.microsoft.com/office/drawing/2014/main" id="{DC21F0AA-7F02-46E3-8FE7-804CABF9EE56}"/>
              </a:ext>
            </a:extLst>
          </p:cNvPr>
          <p:cNvSpPr/>
          <p:nvPr/>
        </p:nvSpPr>
        <p:spPr>
          <a:xfrm>
            <a:off x="3610727" y="2202597"/>
            <a:ext cx="467625" cy="23313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圓角 18">
            <a:extLst>
              <a:ext uri="{FF2B5EF4-FFF2-40B4-BE49-F238E27FC236}">
                <a16:creationId xmlns:a16="http://schemas.microsoft.com/office/drawing/2014/main" id="{FDF14E68-3C1A-4F04-BF2C-0448ADE15DD9}"/>
              </a:ext>
            </a:extLst>
          </p:cNvPr>
          <p:cNvSpPr/>
          <p:nvPr/>
        </p:nvSpPr>
        <p:spPr>
          <a:xfrm>
            <a:off x="408712" y="3172853"/>
            <a:ext cx="1282967" cy="2570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2016AB28-0F8F-4C6F-B078-A6634E516808}"/>
              </a:ext>
            </a:extLst>
          </p:cNvPr>
          <p:cNvSpPr/>
          <p:nvPr/>
        </p:nvSpPr>
        <p:spPr>
          <a:xfrm>
            <a:off x="408713" y="3702067"/>
            <a:ext cx="1282967" cy="2570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圓角 20">
            <a:extLst>
              <a:ext uri="{FF2B5EF4-FFF2-40B4-BE49-F238E27FC236}">
                <a16:creationId xmlns:a16="http://schemas.microsoft.com/office/drawing/2014/main" id="{C832F2C0-283A-493E-B110-80A0C4B49815}"/>
              </a:ext>
            </a:extLst>
          </p:cNvPr>
          <p:cNvSpPr/>
          <p:nvPr/>
        </p:nvSpPr>
        <p:spPr>
          <a:xfrm>
            <a:off x="408713" y="4459091"/>
            <a:ext cx="1282967" cy="20722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橢圓 21">
            <a:extLst>
              <a:ext uri="{FF2B5EF4-FFF2-40B4-BE49-F238E27FC236}">
                <a16:creationId xmlns:a16="http://schemas.microsoft.com/office/drawing/2014/main" id="{7BA59B8C-BB6D-4FB3-A901-58948C12C0B7}"/>
              </a:ext>
            </a:extLst>
          </p:cNvPr>
          <p:cNvSpPr/>
          <p:nvPr/>
        </p:nvSpPr>
        <p:spPr>
          <a:xfrm>
            <a:off x="3662363" y="1834786"/>
            <a:ext cx="324000" cy="324000"/>
          </a:xfrm>
          <a:prstGeom prst="ellipse">
            <a:avLst/>
          </a:prstGeom>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TW" sz="1600" dirty="0">
                <a:latin typeface="Arial Black" panose="020B0A04020102020204" pitchFamily="34" charset="0"/>
              </a:rPr>
              <a:t>1</a:t>
            </a:r>
            <a:endParaRPr lang="zh-TW" altLang="en-US" sz="1600" dirty="0">
              <a:latin typeface="Arial Black" panose="020B0A04020102020204" pitchFamily="34" charset="0"/>
            </a:endParaRPr>
          </a:p>
        </p:txBody>
      </p:sp>
      <p:sp>
        <p:nvSpPr>
          <p:cNvPr id="23" name="橢圓 22">
            <a:extLst>
              <a:ext uri="{FF2B5EF4-FFF2-40B4-BE49-F238E27FC236}">
                <a16:creationId xmlns:a16="http://schemas.microsoft.com/office/drawing/2014/main" id="{FC5F4E7E-1CEC-4698-92FD-9D75A708003B}"/>
              </a:ext>
            </a:extLst>
          </p:cNvPr>
          <p:cNvSpPr/>
          <p:nvPr/>
        </p:nvSpPr>
        <p:spPr>
          <a:xfrm>
            <a:off x="1782035" y="3123911"/>
            <a:ext cx="324000" cy="324000"/>
          </a:xfrm>
          <a:prstGeom prst="ellipse">
            <a:avLst/>
          </a:prstGeom>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TW" sz="1600" dirty="0">
                <a:latin typeface="Arial Black" panose="020B0A04020102020204" pitchFamily="34" charset="0"/>
              </a:rPr>
              <a:t>2</a:t>
            </a:r>
            <a:endParaRPr lang="zh-TW" altLang="en-US" sz="1600" dirty="0">
              <a:latin typeface="Arial Black" panose="020B0A04020102020204" pitchFamily="34" charset="0"/>
            </a:endParaRPr>
          </a:p>
        </p:txBody>
      </p:sp>
      <p:sp>
        <p:nvSpPr>
          <p:cNvPr id="24" name="橢圓 23">
            <a:extLst>
              <a:ext uri="{FF2B5EF4-FFF2-40B4-BE49-F238E27FC236}">
                <a16:creationId xmlns:a16="http://schemas.microsoft.com/office/drawing/2014/main" id="{5992C8D1-8078-4AAD-BC30-1F9285BC4E18}"/>
              </a:ext>
            </a:extLst>
          </p:cNvPr>
          <p:cNvSpPr/>
          <p:nvPr/>
        </p:nvSpPr>
        <p:spPr>
          <a:xfrm>
            <a:off x="1782035" y="3672524"/>
            <a:ext cx="324000" cy="324000"/>
          </a:xfrm>
          <a:prstGeom prst="ellipse">
            <a:avLst/>
          </a:prstGeom>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TW" sz="1600" dirty="0">
                <a:latin typeface="Arial Black" panose="020B0A04020102020204" pitchFamily="34" charset="0"/>
              </a:rPr>
              <a:t>3</a:t>
            </a:r>
            <a:endParaRPr lang="zh-TW" altLang="en-US" sz="1600" dirty="0">
              <a:latin typeface="Arial Black" panose="020B0A04020102020204" pitchFamily="34" charset="0"/>
            </a:endParaRPr>
          </a:p>
        </p:txBody>
      </p:sp>
      <p:sp>
        <p:nvSpPr>
          <p:cNvPr id="25" name="橢圓 24">
            <a:extLst>
              <a:ext uri="{FF2B5EF4-FFF2-40B4-BE49-F238E27FC236}">
                <a16:creationId xmlns:a16="http://schemas.microsoft.com/office/drawing/2014/main" id="{C0186485-5F0A-4941-8ADA-F51E5CC260CA}"/>
              </a:ext>
            </a:extLst>
          </p:cNvPr>
          <p:cNvSpPr/>
          <p:nvPr/>
        </p:nvSpPr>
        <p:spPr>
          <a:xfrm>
            <a:off x="1782035" y="4383137"/>
            <a:ext cx="324000" cy="324000"/>
          </a:xfrm>
          <a:prstGeom prst="ellipse">
            <a:avLst/>
          </a:prstGeom>
          <a:solidFill>
            <a:schemeClr val="accent6">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TW" sz="1600" dirty="0">
                <a:latin typeface="Arial Black" panose="020B0A04020102020204" pitchFamily="34" charset="0"/>
              </a:rPr>
              <a:t>4</a:t>
            </a:r>
            <a:endParaRPr lang="zh-TW" altLang="en-US" sz="1600" dirty="0">
              <a:latin typeface="Arial Black" panose="020B0A04020102020204" pitchFamily="34" charset="0"/>
            </a:endParaRPr>
          </a:p>
        </p:txBody>
      </p:sp>
    </p:spTree>
    <p:extLst>
      <p:ext uri="{BB962C8B-B14F-4D97-AF65-F5344CB8AC3E}">
        <p14:creationId xmlns:p14="http://schemas.microsoft.com/office/powerpoint/2010/main" val="227355186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0066" y="306460"/>
            <a:ext cx="8363272" cy="1143000"/>
          </a:xfrm>
        </p:spPr>
        <p:txBody>
          <a:bodyPr/>
          <a:lstStyle/>
          <a:p>
            <a:pPr algn="l"/>
            <a:r>
              <a:rPr lang="zh-TW" altLang="en-US" sz="4000" b="1" dirty="0">
                <a:solidFill>
                  <a:schemeClr val="accent2">
                    <a:lumMod val="50000"/>
                  </a:schemeClr>
                </a:solidFill>
                <a:latin typeface="微軟正黑體" panose="020B0604030504040204" pitchFamily="34" charset="-120"/>
                <a:ea typeface="微軟正黑體" panose="020B0604030504040204" pitchFamily="34" charset="-120"/>
              </a:rPr>
              <a:t>財產校外使用申請系統操作說明</a:t>
            </a:r>
            <a:r>
              <a:rPr lang="en-US" altLang="zh-TW" sz="4000" b="1" dirty="0">
                <a:solidFill>
                  <a:schemeClr val="accent2">
                    <a:lumMod val="50000"/>
                  </a:schemeClr>
                </a:solidFill>
                <a:latin typeface="微軟正黑體" panose="020B0604030504040204" pitchFamily="34" charset="-120"/>
                <a:ea typeface="微軟正黑體" panose="020B0604030504040204" pitchFamily="34" charset="-120"/>
              </a:rPr>
              <a:t>(2)</a:t>
            </a:r>
            <a:endParaRPr lang="zh-TW" altLang="en-US" sz="4000" b="1" dirty="0">
              <a:solidFill>
                <a:srgbClr val="401D00"/>
              </a:solidFill>
              <a:latin typeface="微軟正黑體" panose="020B0604030504040204" pitchFamily="34" charset="-120"/>
              <a:ea typeface="微軟正黑體" panose="020B0604030504040204" pitchFamily="34" charset="-120"/>
            </a:endParaRPr>
          </a:p>
        </p:txBody>
      </p:sp>
      <p:sp>
        <p:nvSpPr>
          <p:cNvPr id="6" name="內容版面配置區 2">
            <a:extLst>
              <a:ext uri="{FF2B5EF4-FFF2-40B4-BE49-F238E27FC236}">
                <a16:creationId xmlns:a16="http://schemas.microsoft.com/office/drawing/2014/main" id="{C2B8B886-1EB9-4239-8193-D32890039510}"/>
              </a:ext>
            </a:extLst>
          </p:cNvPr>
          <p:cNvSpPr txBox="1">
            <a:spLocks/>
          </p:cNvSpPr>
          <p:nvPr/>
        </p:nvSpPr>
        <p:spPr>
          <a:xfrm>
            <a:off x="683568" y="4144595"/>
            <a:ext cx="8229600" cy="2520280"/>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 typeface="+mj-lt"/>
              <a:buAutoNum type="arabicPeriod"/>
            </a:pPr>
            <a:r>
              <a:rPr kumimoji="0" lang="zh-TW" altLang="en-US" sz="1600" b="1" dirty="0">
                <a:solidFill>
                  <a:schemeClr val="accent2">
                    <a:lumMod val="50000"/>
                  </a:schemeClr>
                </a:solidFill>
                <a:latin typeface="微軟正黑體" panose="020B0604030504040204" pitchFamily="34" charset="-120"/>
                <a:ea typeface="微軟正黑體" panose="020B0604030504040204" pitchFamily="34" charset="-120"/>
              </a:rPr>
              <a:t>使用人：若為校外人員使用請確實填寫使用人姓名、單位及連絡電話。</a:t>
            </a:r>
            <a:endParaRPr kumimoji="0" lang="en-US" altLang="zh-TW" sz="1600" b="1" dirty="0">
              <a:solidFill>
                <a:schemeClr val="accent2">
                  <a:lumMod val="50000"/>
                </a:schemeClr>
              </a:solidFill>
              <a:latin typeface="微軟正黑體" panose="020B0604030504040204" pitchFamily="34" charset="-120"/>
              <a:ea typeface="微軟正黑體" panose="020B0604030504040204" pitchFamily="34" charset="-120"/>
            </a:endParaRPr>
          </a:p>
          <a:p>
            <a:pPr>
              <a:lnSpc>
                <a:spcPct val="150000"/>
              </a:lnSpc>
              <a:buFont typeface="+mj-lt"/>
              <a:buAutoNum type="arabicPeriod"/>
            </a:pPr>
            <a:r>
              <a:rPr kumimoji="0" lang="zh-TW" altLang="en-US" sz="1600" b="1" dirty="0">
                <a:solidFill>
                  <a:schemeClr val="accent2">
                    <a:lumMod val="50000"/>
                  </a:schemeClr>
                </a:solidFill>
                <a:latin typeface="微軟正黑體" panose="020B0604030504040204" pitchFamily="34" charset="-120"/>
                <a:ea typeface="微軟正黑體" panose="020B0604030504040204" pitchFamily="34" charset="-120"/>
              </a:rPr>
              <a:t>使用期間：為申請日開始一年為限。</a:t>
            </a:r>
            <a:endParaRPr kumimoji="0" lang="en-US" altLang="zh-TW" sz="1600" b="1" dirty="0">
              <a:solidFill>
                <a:schemeClr val="accent2">
                  <a:lumMod val="50000"/>
                </a:schemeClr>
              </a:solidFill>
              <a:latin typeface="微軟正黑體" panose="020B0604030504040204" pitchFamily="34" charset="-120"/>
              <a:ea typeface="微軟正黑體" panose="020B0604030504040204" pitchFamily="34" charset="-120"/>
            </a:endParaRPr>
          </a:p>
          <a:p>
            <a:pPr>
              <a:lnSpc>
                <a:spcPct val="150000"/>
              </a:lnSpc>
              <a:buFont typeface="+mj-lt"/>
              <a:buAutoNum type="arabicPeriod"/>
            </a:pPr>
            <a:r>
              <a:rPr kumimoji="0" lang="zh-TW" altLang="en-US" sz="1600" b="1" dirty="0">
                <a:solidFill>
                  <a:schemeClr val="accent2">
                    <a:lumMod val="50000"/>
                  </a:schemeClr>
                </a:solidFill>
                <a:latin typeface="微軟正黑體" panose="020B0604030504040204" pitchFamily="34" charset="-120"/>
                <a:ea typeface="微軟正黑體" panose="020B0604030504040204" pitchFamily="34" charset="-120"/>
              </a:rPr>
              <a:t>財產擺放地點：請詳細填寫（</a:t>
            </a:r>
            <a:r>
              <a:rPr kumimoji="0" lang="en-US" altLang="zh-TW" sz="1600" b="1" dirty="0">
                <a:solidFill>
                  <a:schemeClr val="accent2">
                    <a:lumMod val="50000"/>
                  </a:schemeClr>
                </a:solidFill>
                <a:latin typeface="微軟正黑體" panose="020B0604030504040204" pitchFamily="34" charset="-120"/>
                <a:ea typeface="微軟正黑體" panose="020B0604030504040204" pitchFamily="34" charset="-120"/>
              </a:rPr>
              <a:t>ex</a:t>
            </a:r>
            <a:r>
              <a:rPr kumimoji="0" lang="zh-TW" altLang="en-US" sz="1600" b="1" dirty="0">
                <a:solidFill>
                  <a:schemeClr val="accent2">
                    <a:lumMod val="50000"/>
                  </a:schemeClr>
                </a:solidFill>
                <a:latin typeface="微軟正黑體" panose="020B0604030504040204" pitchFamily="34" charset="-120"/>
                <a:ea typeface="微軟正黑體" panose="020B0604030504040204" pitchFamily="34" charset="-120"/>
              </a:rPr>
              <a:t>：雙和醫院 第二醫療大樓</a:t>
            </a:r>
            <a:r>
              <a:rPr kumimoji="0" lang="en-US" altLang="zh-TW" sz="1600" b="1" dirty="0">
                <a:solidFill>
                  <a:schemeClr val="accent2">
                    <a:lumMod val="50000"/>
                  </a:schemeClr>
                </a:solidFill>
                <a:latin typeface="微軟正黑體" panose="020B0604030504040204" pitchFamily="34" charset="-120"/>
                <a:ea typeface="微軟正黑體" panose="020B0604030504040204" pitchFamily="34" charset="-120"/>
              </a:rPr>
              <a:t>19</a:t>
            </a:r>
            <a:r>
              <a:rPr kumimoji="0" lang="zh-TW" altLang="en-US" sz="1600" b="1" dirty="0">
                <a:solidFill>
                  <a:schemeClr val="accent2">
                    <a:lumMod val="50000"/>
                  </a:schemeClr>
                </a:solidFill>
                <a:latin typeface="微軟正黑體" panose="020B0604030504040204" pitchFamily="34" charset="-120"/>
                <a:ea typeface="微軟正黑體" panose="020B0604030504040204" pitchFamily="34" charset="-120"/>
              </a:rPr>
              <a:t>樓 </a:t>
            </a:r>
            <a:r>
              <a:rPr kumimoji="0" lang="en-US" altLang="zh-TW" sz="1600" b="1" dirty="0">
                <a:solidFill>
                  <a:schemeClr val="accent2">
                    <a:lumMod val="50000"/>
                  </a:schemeClr>
                </a:solidFill>
                <a:latin typeface="微軟正黑體" panose="020B0604030504040204" pitchFamily="34" charset="-120"/>
                <a:ea typeface="微軟正黑體" panose="020B0604030504040204" pitchFamily="34" charset="-120"/>
              </a:rPr>
              <a:t>xxx</a:t>
            </a:r>
            <a:r>
              <a:rPr kumimoji="0" lang="zh-TW" altLang="en-US" sz="1600" b="1" dirty="0">
                <a:solidFill>
                  <a:schemeClr val="accent2">
                    <a:lumMod val="50000"/>
                  </a:schemeClr>
                </a:solidFill>
                <a:latin typeface="微軟正黑體" panose="020B0604030504040204" pitchFamily="34" charset="-120"/>
                <a:ea typeface="微軟正黑體" panose="020B0604030504040204" pitchFamily="34" charset="-120"/>
              </a:rPr>
              <a:t>科 </a:t>
            </a:r>
            <a:r>
              <a:rPr kumimoji="0" lang="en-US" altLang="zh-TW" sz="1600" b="1" dirty="0">
                <a:solidFill>
                  <a:schemeClr val="accent2">
                    <a:lumMod val="50000"/>
                  </a:schemeClr>
                </a:solidFill>
                <a:latin typeface="微軟正黑體" panose="020B0604030504040204" pitchFamily="34" charset="-120"/>
                <a:ea typeface="微軟正黑體" panose="020B0604030504040204" pitchFamily="34" charset="-120"/>
              </a:rPr>
              <a:t>xxx</a:t>
            </a:r>
            <a:r>
              <a:rPr kumimoji="0" lang="zh-TW" altLang="en-US" sz="1600" b="1" dirty="0">
                <a:solidFill>
                  <a:schemeClr val="accent2">
                    <a:lumMod val="50000"/>
                  </a:schemeClr>
                </a:solidFill>
                <a:latin typeface="微軟正黑體" panose="020B0604030504040204" pitchFamily="34" charset="-120"/>
                <a:ea typeface="微軟正黑體" panose="020B0604030504040204" pitchFamily="34" charset="-120"/>
              </a:rPr>
              <a:t>辦公室）。</a:t>
            </a:r>
            <a:endParaRPr kumimoji="0" lang="en-US" altLang="zh-TW" sz="1600" b="1" dirty="0">
              <a:solidFill>
                <a:schemeClr val="accent2">
                  <a:lumMod val="50000"/>
                </a:schemeClr>
              </a:solidFill>
              <a:latin typeface="微軟正黑體" panose="020B0604030504040204" pitchFamily="34" charset="-120"/>
              <a:ea typeface="微軟正黑體" panose="020B0604030504040204" pitchFamily="34" charset="-120"/>
            </a:endParaRPr>
          </a:p>
          <a:p>
            <a:pPr>
              <a:lnSpc>
                <a:spcPct val="150000"/>
              </a:lnSpc>
              <a:buFont typeface="+mj-lt"/>
              <a:buAutoNum type="arabicPeriod"/>
            </a:pPr>
            <a:r>
              <a:rPr kumimoji="0" lang="zh-TW" altLang="en-US" sz="1600" b="1" dirty="0">
                <a:solidFill>
                  <a:schemeClr val="accent2">
                    <a:lumMod val="50000"/>
                  </a:schemeClr>
                </a:solidFill>
                <a:latin typeface="微軟正黑體" panose="020B0604030504040204" pitchFamily="34" charset="-120"/>
                <a:ea typeface="微軟正黑體" panose="020B0604030504040204" pitchFamily="34" charset="-120"/>
              </a:rPr>
              <a:t>原因與用途：請詳細說明（</a:t>
            </a:r>
            <a:r>
              <a:rPr kumimoji="0" lang="en-US" altLang="zh-TW" sz="1600" b="1" dirty="0">
                <a:solidFill>
                  <a:schemeClr val="accent2">
                    <a:lumMod val="50000"/>
                  </a:schemeClr>
                </a:solidFill>
                <a:latin typeface="微軟正黑體" panose="020B0604030504040204" pitchFamily="34" charset="-120"/>
                <a:ea typeface="微軟正黑體" panose="020B0604030504040204" pitchFamily="34" charset="-120"/>
              </a:rPr>
              <a:t>ex</a:t>
            </a:r>
            <a:r>
              <a:rPr kumimoji="0" lang="zh-TW" altLang="en-US" sz="1600" b="1" dirty="0">
                <a:solidFill>
                  <a:schemeClr val="accent2">
                    <a:lumMod val="50000"/>
                  </a:schemeClr>
                </a:solidFill>
                <a:latin typeface="微軟正黑體" panose="020B0604030504040204" pitchFamily="34" charset="-120"/>
                <a:ea typeface="微軟正黑體" panose="020B0604030504040204" pitchFamily="34" charset="-120"/>
              </a:rPr>
              <a:t>：執行科技部計畫「</a:t>
            </a:r>
            <a:r>
              <a:rPr kumimoji="0" lang="en-US" altLang="zh-TW" sz="1600" b="1" dirty="0" err="1">
                <a:solidFill>
                  <a:schemeClr val="accent2">
                    <a:lumMod val="50000"/>
                  </a:schemeClr>
                </a:solidFill>
                <a:latin typeface="微軟正黑體" panose="020B0604030504040204" pitchFamily="34" charset="-120"/>
                <a:ea typeface="微軟正黑體" panose="020B0604030504040204" pitchFamily="34" charset="-120"/>
              </a:rPr>
              <a:t>xxxxxx</a:t>
            </a:r>
            <a:r>
              <a:rPr kumimoji="0" lang="zh-TW" altLang="en-US" sz="1600" b="1" dirty="0">
                <a:solidFill>
                  <a:schemeClr val="accent2">
                    <a:lumMod val="50000"/>
                  </a:schemeClr>
                </a:solidFill>
                <a:latin typeface="微軟正黑體" panose="020B0604030504040204" pitchFamily="34" charset="-120"/>
                <a:ea typeface="微軟正黑體" panose="020B0604030504040204" pitchFamily="34" charset="-120"/>
              </a:rPr>
              <a:t>之研究」，計畫成員</a:t>
            </a:r>
            <a:r>
              <a:rPr kumimoji="0" lang="en-US" altLang="zh-TW" sz="1600" b="1" dirty="0">
                <a:solidFill>
                  <a:schemeClr val="accent2">
                    <a:lumMod val="50000"/>
                  </a:schemeClr>
                </a:solidFill>
                <a:latin typeface="微軟正黑體" panose="020B0604030504040204" pitchFamily="34" charset="-120"/>
                <a:ea typeface="微軟正黑體" panose="020B0604030504040204" pitchFamily="34" charset="-120"/>
              </a:rPr>
              <a:t>xxx</a:t>
            </a:r>
            <a:r>
              <a:rPr kumimoji="0" lang="zh-TW" altLang="en-US" sz="1600" b="1" dirty="0">
                <a:solidFill>
                  <a:schemeClr val="accent2">
                    <a:lumMod val="50000"/>
                  </a:schemeClr>
                </a:solidFill>
                <a:latin typeface="微軟正黑體" panose="020B0604030504040204" pitchFamily="34" charset="-120"/>
                <a:ea typeface="微軟正黑體" panose="020B0604030504040204" pitchFamily="34" charset="-120"/>
              </a:rPr>
              <a:t>醫師需使用此設備分析個案資料）。</a:t>
            </a:r>
            <a:endParaRPr kumimoji="0" lang="en-US" altLang="zh-TW" sz="1600" b="1" dirty="0">
              <a:solidFill>
                <a:schemeClr val="accent2">
                  <a:lumMod val="50000"/>
                </a:schemeClr>
              </a:solidFill>
              <a:latin typeface="微軟正黑體" panose="020B0604030504040204" pitchFamily="34" charset="-120"/>
              <a:ea typeface="微軟正黑體" panose="020B0604030504040204" pitchFamily="34" charset="-120"/>
            </a:endParaRPr>
          </a:p>
          <a:p>
            <a:pPr>
              <a:lnSpc>
                <a:spcPct val="150000"/>
              </a:lnSpc>
              <a:buFont typeface="+mj-lt"/>
              <a:buAutoNum type="arabicPeriod"/>
            </a:pPr>
            <a:r>
              <a:rPr kumimoji="0" lang="zh-TW" altLang="en-US" sz="1600" b="1" dirty="0">
                <a:solidFill>
                  <a:schemeClr val="accent2">
                    <a:lumMod val="50000"/>
                  </a:schemeClr>
                </a:solidFill>
                <a:latin typeface="微軟正黑體" panose="020B0604030504040204" pitchFamily="34" charset="-120"/>
                <a:ea typeface="微軟正黑體" panose="020B0604030504040204" pitchFamily="34" charset="-120"/>
              </a:rPr>
              <a:t>檔案上傳：非擺放於本校附屬機購請上研究或計畫相關文件。</a:t>
            </a:r>
            <a:endParaRPr kumimoji="0" lang="en-US" altLang="zh-TW" sz="1600" b="1" dirty="0">
              <a:solidFill>
                <a:schemeClr val="accent2">
                  <a:lumMod val="50000"/>
                </a:schemeClr>
              </a:solidFill>
              <a:latin typeface="微軟正黑體" panose="020B0604030504040204" pitchFamily="34" charset="-120"/>
              <a:ea typeface="微軟正黑體" panose="020B0604030504040204" pitchFamily="34" charset="-120"/>
            </a:endParaRPr>
          </a:p>
          <a:p>
            <a:endParaRPr kumimoji="0" lang="zh-TW" altLang="en-US" sz="2000" b="1" dirty="0"/>
          </a:p>
        </p:txBody>
      </p:sp>
      <p:pic>
        <p:nvPicPr>
          <p:cNvPr id="4" name="圖片 3">
            <a:extLst>
              <a:ext uri="{FF2B5EF4-FFF2-40B4-BE49-F238E27FC236}">
                <a16:creationId xmlns:a16="http://schemas.microsoft.com/office/drawing/2014/main" id="{35567526-CB09-43FE-8DA4-43B270430B3B}"/>
              </a:ext>
            </a:extLst>
          </p:cNvPr>
          <p:cNvPicPr>
            <a:picLocks noChangeAspect="1"/>
          </p:cNvPicPr>
          <p:nvPr/>
        </p:nvPicPr>
        <p:blipFill rotWithShape="1">
          <a:blip r:embed="rId2">
            <a:extLst>
              <a:ext uri="{28A0092B-C50C-407E-A947-70E740481C1C}">
                <a14:useLocalDpi xmlns:a14="http://schemas.microsoft.com/office/drawing/2010/main" val="0"/>
              </a:ext>
            </a:extLst>
          </a:blip>
          <a:srcRect t="14160" r="26958" b="42796"/>
          <a:stretch/>
        </p:blipFill>
        <p:spPr>
          <a:xfrm>
            <a:off x="553670" y="1304764"/>
            <a:ext cx="8050778" cy="2808312"/>
          </a:xfrm>
          <a:prstGeom prst="rect">
            <a:avLst/>
          </a:prstGeom>
        </p:spPr>
      </p:pic>
    </p:spTree>
    <p:extLst>
      <p:ext uri="{BB962C8B-B14F-4D97-AF65-F5344CB8AC3E}">
        <p14:creationId xmlns:p14="http://schemas.microsoft.com/office/powerpoint/2010/main" val="399371297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0066" y="306460"/>
            <a:ext cx="8363272" cy="1143000"/>
          </a:xfrm>
        </p:spPr>
        <p:txBody>
          <a:bodyPr/>
          <a:lstStyle/>
          <a:p>
            <a:pPr algn="l"/>
            <a:r>
              <a:rPr lang="zh-TW" altLang="en-US" sz="4000" b="1" dirty="0">
                <a:solidFill>
                  <a:schemeClr val="accent2">
                    <a:lumMod val="50000"/>
                  </a:schemeClr>
                </a:solidFill>
                <a:latin typeface="微軟正黑體" panose="020B0604030504040204" pitchFamily="34" charset="-120"/>
                <a:ea typeface="微軟正黑體" panose="020B0604030504040204" pitchFamily="34" charset="-120"/>
              </a:rPr>
              <a:t>財產校外使用申請系統操作說明</a:t>
            </a:r>
            <a:r>
              <a:rPr lang="en-US" altLang="zh-TW" sz="4000" b="1" dirty="0">
                <a:solidFill>
                  <a:schemeClr val="accent2">
                    <a:lumMod val="50000"/>
                  </a:schemeClr>
                </a:solidFill>
                <a:latin typeface="微軟正黑體" panose="020B0604030504040204" pitchFamily="34" charset="-120"/>
                <a:ea typeface="微軟正黑體" panose="020B0604030504040204" pitchFamily="34" charset="-120"/>
              </a:rPr>
              <a:t>(3)</a:t>
            </a:r>
            <a:endParaRPr lang="zh-TW" altLang="en-US" sz="4000" b="1" dirty="0">
              <a:solidFill>
                <a:srgbClr val="401D00"/>
              </a:solidFill>
              <a:latin typeface="微軟正黑體" panose="020B0604030504040204" pitchFamily="34" charset="-120"/>
              <a:ea typeface="微軟正黑體" panose="020B0604030504040204" pitchFamily="34" charset="-120"/>
            </a:endParaRPr>
          </a:p>
        </p:txBody>
      </p:sp>
      <p:grpSp>
        <p:nvGrpSpPr>
          <p:cNvPr id="5" name="群組 4">
            <a:extLst>
              <a:ext uri="{FF2B5EF4-FFF2-40B4-BE49-F238E27FC236}">
                <a16:creationId xmlns:a16="http://schemas.microsoft.com/office/drawing/2014/main" id="{C2787A7F-8A4E-4588-B470-9420232F4B00}"/>
              </a:ext>
            </a:extLst>
          </p:cNvPr>
          <p:cNvGrpSpPr/>
          <p:nvPr/>
        </p:nvGrpSpPr>
        <p:grpSpPr>
          <a:xfrm>
            <a:off x="445683" y="1195910"/>
            <a:ext cx="7020736" cy="3121823"/>
            <a:chOff x="193584" y="691854"/>
            <a:chExt cx="7020736" cy="3121823"/>
          </a:xfrm>
        </p:grpSpPr>
        <p:pic>
          <p:nvPicPr>
            <p:cNvPr id="8" name="圖片 7">
              <a:extLst>
                <a:ext uri="{FF2B5EF4-FFF2-40B4-BE49-F238E27FC236}">
                  <a16:creationId xmlns:a16="http://schemas.microsoft.com/office/drawing/2014/main" id="{D9A114DF-34C0-4190-919B-A560F453B6F9}"/>
                </a:ext>
              </a:extLst>
            </p:cNvPr>
            <p:cNvPicPr>
              <a:picLocks noChangeAspect="1"/>
            </p:cNvPicPr>
            <p:nvPr/>
          </p:nvPicPr>
          <p:blipFill rotWithShape="1">
            <a:blip r:embed="rId2"/>
            <a:srcRect l="20075" t="26739" r="2701" b="6756"/>
            <a:stretch/>
          </p:blipFill>
          <p:spPr>
            <a:xfrm>
              <a:off x="1597696" y="1193570"/>
              <a:ext cx="5616624" cy="2620107"/>
            </a:xfrm>
            <a:prstGeom prst="rect">
              <a:avLst/>
            </a:prstGeom>
          </p:spPr>
        </p:pic>
        <p:pic>
          <p:nvPicPr>
            <p:cNvPr id="9" name="圖片 8">
              <a:extLst>
                <a:ext uri="{FF2B5EF4-FFF2-40B4-BE49-F238E27FC236}">
                  <a16:creationId xmlns:a16="http://schemas.microsoft.com/office/drawing/2014/main" id="{E0576B9E-1867-4849-B61F-A8028CE19FED}"/>
                </a:ext>
              </a:extLst>
            </p:cNvPr>
            <p:cNvPicPr>
              <a:picLocks noChangeAspect="1"/>
            </p:cNvPicPr>
            <p:nvPr/>
          </p:nvPicPr>
          <p:blipFill rotWithShape="1">
            <a:blip r:embed="rId3"/>
            <a:srcRect l="14607" t="42789" r="-148" b="2980"/>
            <a:stretch/>
          </p:blipFill>
          <p:spPr>
            <a:xfrm>
              <a:off x="1597696" y="1556792"/>
              <a:ext cx="5616624" cy="1512169"/>
            </a:xfrm>
            <a:prstGeom prst="rect">
              <a:avLst/>
            </a:prstGeom>
          </p:spPr>
        </p:pic>
        <p:pic>
          <p:nvPicPr>
            <p:cNvPr id="10" name="圖片 9">
              <a:extLst>
                <a:ext uri="{FF2B5EF4-FFF2-40B4-BE49-F238E27FC236}">
                  <a16:creationId xmlns:a16="http://schemas.microsoft.com/office/drawing/2014/main" id="{925186C9-6DFF-4669-AFA1-48784C3E7D67}"/>
                </a:ext>
              </a:extLst>
            </p:cNvPr>
            <p:cNvPicPr>
              <a:picLocks noChangeAspect="1"/>
            </p:cNvPicPr>
            <p:nvPr/>
          </p:nvPicPr>
          <p:blipFill>
            <a:blip r:embed="rId4"/>
            <a:stretch>
              <a:fillRect/>
            </a:stretch>
          </p:blipFill>
          <p:spPr>
            <a:xfrm>
              <a:off x="193584" y="691854"/>
              <a:ext cx="4643771" cy="1907948"/>
            </a:xfrm>
            <a:prstGeom prst="rect">
              <a:avLst/>
            </a:prstGeom>
          </p:spPr>
        </p:pic>
      </p:grpSp>
      <p:sp>
        <p:nvSpPr>
          <p:cNvPr id="11" name="內容版面配置區 2">
            <a:extLst>
              <a:ext uri="{FF2B5EF4-FFF2-40B4-BE49-F238E27FC236}">
                <a16:creationId xmlns:a16="http://schemas.microsoft.com/office/drawing/2014/main" id="{8208D8CA-F3DE-4362-A4B6-16900AE1DF7D}"/>
              </a:ext>
            </a:extLst>
          </p:cNvPr>
          <p:cNvSpPr txBox="1">
            <a:spLocks/>
          </p:cNvSpPr>
          <p:nvPr/>
        </p:nvSpPr>
        <p:spPr>
          <a:xfrm>
            <a:off x="722612" y="4375865"/>
            <a:ext cx="7666466" cy="2226602"/>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 typeface="+mj-lt"/>
              <a:buAutoNum type="arabicPeriod"/>
            </a:pPr>
            <a:r>
              <a:rPr kumimoji="0" lang="zh-TW" altLang="en-US" sz="1800" b="1" dirty="0">
                <a:solidFill>
                  <a:schemeClr val="accent2">
                    <a:lumMod val="50000"/>
                  </a:schemeClr>
                </a:solidFill>
                <a:latin typeface="微軟正黑體" panose="020B0604030504040204" pitchFamily="34" charset="-120"/>
                <a:ea typeface="微軟正黑體" panose="020B0604030504040204" pitchFamily="34" charset="-120"/>
              </a:rPr>
              <a:t>勾選已確認相關法規。</a:t>
            </a:r>
            <a:endParaRPr kumimoji="0" lang="en-US" altLang="zh-TW" sz="1800" b="1" dirty="0">
              <a:solidFill>
                <a:schemeClr val="accent2">
                  <a:lumMod val="50000"/>
                </a:schemeClr>
              </a:solidFill>
              <a:latin typeface="微軟正黑體" panose="020B0604030504040204" pitchFamily="34" charset="-120"/>
              <a:ea typeface="微軟正黑體" panose="020B0604030504040204" pitchFamily="34" charset="-120"/>
            </a:endParaRPr>
          </a:p>
          <a:p>
            <a:pPr>
              <a:lnSpc>
                <a:spcPct val="150000"/>
              </a:lnSpc>
              <a:buFont typeface="+mj-lt"/>
              <a:buAutoNum type="arabicPeriod"/>
            </a:pPr>
            <a:r>
              <a:rPr kumimoji="0" lang="zh-TW" altLang="en-US" sz="1800" b="1" dirty="0">
                <a:solidFill>
                  <a:schemeClr val="accent2">
                    <a:lumMod val="50000"/>
                  </a:schemeClr>
                </a:solidFill>
                <a:latin typeface="微軟正黑體" panose="020B0604030504040204" pitchFamily="34" charset="-120"/>
                <a:ea typeface="微軟正黑體" panose="020B0604030504040204" pitchFamily="34" charset="-120"/>
              </a:rPr>
              <a:t>選擇財產。</a:t>
            </a:r>
            <a:endParaRPr kumimoji="0" lang="en-US" altLang="zh-TW" sz="1800" b="1" dirty="0">
              <a:solidFill>
                <a:schemeClr val="accent2">
                  <a:lumMod val="50000"/>
                </a:schemeClr>
              </a:solidFill>
              <a:latin typeface="微軟正黑體" panose="020B0604030504040204" pitchFamily="34" charset="-120"/>
              <a:ea typeface="微軟正黑體" panose="020B0604030504040204" pitchFamily="34" charset="-120"/>
            </a:endParaRPr>
          </a:p>
          <a:p>
            <a:pPr>
              <a:lnSpc>
                <a:spcPct val="150000"/>
              </a:lnSpc>
              <a:buFont typeface="+mj-lt"/>
              <a:buAutoNum type="arabicPeriod"/>
            </a:pPr>
            <a:r>
              <a:rPr kumimoji="0" lang="zh-TW" altLang="en-US" sz="1800" b="1" dirty="0">
                <a:solidFill>
                  <a:schemeClr val="accent2">
                    <a:lumMod val="50000"/>
                  </a:schemeClr>
                </a:solidFill>
                <a:latin typeface="微軟正黑體" panose="020B0604030504040204" pitchFamily="34" charset="-120"/>
                <a:ea typeface="微軟正黑體" panose="020B0604030504040204" pitchFamily="34" charset="-120"/>
              </a:rPr>
              <a:t>選擇保管人一級單位、二級單位及職員姓名，可列出保管人財產。</a:t>
            </a:r>
            <a:endParaRPr kumimoji="0" lang="en-US" altLang="zh-TW" sz="1800" b="1" dirty="0">
              <a:solidFill>
                <a:schemeClr val="accent2">
                  <a:lumMod val="50000"/>
                </a:schemeClr>
              </a:solidFill>
              <a:latin typeface="微軟正黑體" panose="020B0604030504040204" pitchFamily="34" charset="-120"/>
              <a:ea typeface="微軟正黑體" panose="020B0604030504040204" pitchFamily="34" charset="-120"/>
            </a:endParaRPr>
          </a:p>
          <a:p>
            <a:pPr>
              <a:lnSpc>
                <a:spcPct val="150000"/>
              </a:lnSpc>
              <a:buFont typeface="+mj-lt"/>
              <a:buAutoNum type="arabicPeriod"/>
            </a:pPr>
            <a:r>
              <a:rPr kumimoji="0" lang="zh-TW" altLang="en-US" sz="1800" b="1" dirty="0">
                <a:solidFill>
                  <a:schemeClr val="accent2">
                    <a:lumMod val="50000"/>
                  </a:schemeClr>
                </a:solidFill>
                <a:latin typeface="微軟正黑體" panose="020B0604030504040204" pitchFamily="34" charset="-120"/>
                <a:ea typeface="微軟正黑體" panose="020B0604030504040204" pitchFamily="34" charset="-120"/>
              </a:rPr>
              <a:t>選擇財產欲外借的財產。</a:t>
            </a:r>
            <a:endParaRPr kumimoji="0" lang="en-US" altLang="zh-TW" sz="1800" b="1" dirty="0">
              <a:solidFill>
                <a:schemeClr val="accent2">
                  <a:lumMod val="50000"/>
                </a:schemeClr>
              </a:solidFill>
              <a:latin typeface="微軟正黑體" panose="020B0604030504040204" pitchFamily="34" charset="-120"/>
              <a:ea typeface="微軟正黑體" panose="020B0604030504040204" pitchFamily="34" charset="-120"/>
            </a:endParaRPr>
          </a:p>
          <a:p>
            <a:pPr>
              <a:lnSpc>
                <a:spcPct val="150000"/>
              </a:lnSpc>
              <a:buFont typeface="+mj-lt"/>
              <a:buAutoNum type="arabicPeriod"/>
            </a:pPr>
            <a:r>
              <a:rPr kumimoji="0" lang="zh-TW" altLang="en-US" sz="1800" b="1" dirty="0">
                <a:solidFill>
                  <a:schemeClr val="accent2">
                    <a:lumMod val="50000"/>
                  </a:schemeClr>
                </a:solidFill>
                <a:latin typeface="微軟正黑體" panose="020B0604030504040204" pitchFamily="34" charset="-120"/>
                <a:ea typeface="微軟正黑體" panose="020B0604030504040204" pitchFamily="34" charset="-120"/>
              </a:rPr>
              <a:t>送出申請。</a:t>
            </a:r>
            <a:endParaRPr kumimoji="0" lang="en-US" altLang="zh-TW" sz="1800" b="1" dirty="0">
              <a:solidFill>
                <a:schemeClr val="accent2">
                  <a:lumMod val="50000"/>
                </a:schemeClr>
              </a:solidFill>
              <a:latin typeface="微軟正黑體" panose="020B0604030504040204" pitchFamily="34" charset="-120"/>
              <a:ea typeface="微軟正黑體" panose="020B0604030504040204" pitchFamily="34" charset="-120"/>
            </a:endParaRPr>
          </a:p>
        </p:txBody>
      </p:sp>
      <p:sp>
        <p:nvSpPr>
          <p:cNvPr id="12" name="矩形: 圓角 11">
            <a:extLst>
              <a:ext uri="{FF2B5EF4-FFF2-40B4-BE49-F238E27FC236}">
                <a16:creationId xmlns:a16="http://schemas.microsoft.com/office/drawing/2014/main" id="{35044663-F0ED-448D-A6B2-45BC3DFF5B35}"/>
              </a:ext>
            </a:extLst>
          </p:cNvPr>
          <p:cNvSpPr/>
          <p:nvPr/>
        </p:nvSpPr>
        <p:spPr>
          <a:xfrm>
            <a:off x="3579378" y="3361266"/>
            <a:ext cx="398179" cy="28803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圓角 12">
            <a:extLst>
              <a:ext uri="{FF2B5EF4-FFF2-40B4-BE49-F238E27FC236}">
                <a16:creationId xmlns:a16="http://schemas.microsoft.com/office/drawing/2014/main" id="{70A3AB20-9F17-43B1-9724-F32D63278974}"/>
              </a:ext>
            </a:extLst>
          </p:cNvPr>
          <p:cNvSpPr/>
          <p:nvPr/>
        </p:nvSpPr>
        <p:spPr>
          <a:xfrm>
            <a:off x="6797949" y="3349217"/>
            <a:ext cx="499787" cy="28803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橢圓 13">
            <a:extLst>
              <a:ext uri="{FF2B5EF4-FFF2-40B4-BE49-F238E27FC236}">
                <a16:creationId xmlns:a16="http://schemas.microsoft.com/office/drawing/2014/main" id="{9D173459-E981-44B1-A985-DAEDFACA5B09}"/>
              </a:ext>
            </a:extLst>
          </p:cNvPr>
          <p:cNvSpPr/>
          <p:nvPr/>
        </p:nvSpPr>
        <p:spPr>
          <a:xfrm>
            <a:off x="3184078" y="3338002"/>
            <a:ext cx="288032" cy="288032"/>
          </a:xfrm>
          <a:prstGeom prst="ellipse">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TW" dirty="0">
                <a:latin typeface="Franklin Gothic Heavy" panose="020B0903020102020204" pitchFamily="34" charset="0"/>
              </a:rPr>
              <a:t>1</a:t>
            </a:r>
            <a:endParaRPr lang="zh-TW" altLang="en-US" dirty="0">
              <a:latin typeface="Franklin Gothic Heavy" panose="020B0903020102020204" pitchFamily="34" charset="0"/>
            </a:endParaRPr>
          </a:p>
        </p:txBody>
      </p:sp>
      <p:sp>
        <p:nvSpPr>
          <p:cNvPr id="15" name="橢圓 14">
            <a:extLst>
              <a:ext uri="{FF2B5EF4-FFF2-40B4-BE49-F238E27FC236}">
                <a16:creationId xmlns:a16="http://schemas.microsoft.com/office/drawing/2014/main" id="{24F7B9FB-43E1-4ADB-8EAE-1FA3CE8BB236}"/>
              </a:ext>
            </a:extLst>
          </p:cNvPr>
          <p:cNvSpPr/>
          <p:nvPr/>
        </p:nvSpPr>
        <p:spPr>
          <a:xfrm>
            <a:off x="7429671" y="3349217"/>
            <a:ext cx="288032" cy="288032"/>
          </a:xfrm>
          <a:prstGeom prst="ellipse">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TW" dirty="0">
                <a:latin typeface="Franklin Gothic Heavy" panose="020B0903020102020204" pitchFamily="34" charset="0"/>
              </a:rPr>
              <a:t>2</a:t>
            </a:r>
            <a:endParaRPr lang="zh-TW" altLang="en-US" dirty="0">
              <a:latin typeface="Franklin Gothic Heavy" panose="020B0903020102020204" pitchFamily="34" charset="0"/>
            </a:endParaRPr>
          </a:p>
        </p:txBody>
      </p:sp>
      <p:pic>
        <p:nvPicPr>
          <p:cNvPr id="16" name="圖片 15">
            <a:extLst>
              <a:ext uri="{FF2B5EF4-FFF2-40B4-BE49-F238E27FC236}">
                <a16:creationId xmlns:a16="http://schemas.microsoft.com/office/drawing/2014/main" id="{B569DBAF-07A9-4E1A-878F-06C5470063C7}"/>
              </a:ext>
            </a:extLst>
          </p:cNvPr>
          <p:cNvPicPr>
            <a:picLocks noChangeAspect="1"/>
          </p:cNvPicPr>
          <p:nvPr/>
        </p:nvPicPr>
        <p:blipFill>
          <a:blip r:embed="rId5"/>
          <a:stretch>
            <a:fillRect/>
          </a:stretch>
        </p:blipFill>
        <p:spPr>
          <a:xfrm>
            <a:off x="5581480" y="1301727"/>
            <a:ext cx="3164213" cy="1790082"/>
          </a:xfrm>
          <a:prstGeom prst="rect">
            <a:avLst/>
          </a:prstGeom>
        </p:spPr>
      </p:pic>
      <p:sp>
        <p:nvSpPr>
          <p:cNvPr id="17" name="橢圓 16">
            <a:extLst>
              <a:ext uri="{FF2B5EF4-FFF2-40B4-BE49-F238E27FC236}">
                <a16:creationId xmlns:a16="http://schemas.microsoft.com/office/drawing/2014/main" id="{B1D25FBD-10B3-4544-A0FB-E84E68BEB7EA}"/>
              </a:ext>
            </a:extLst>
          </p:cNvPr>
          <p:cNvSpPr/>
          <p:nvPr/>
        </p:nvSpPr>
        <p:spPr>
          <a:xfrm>
            <a:off x="3923928" y="1524650"/>
            <a:ext cx="288032" cy="288032"/>
          </a:xfrm>
          <a:prstGeom prst="ellipse">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TW" dirty="0">
                <a:latin typeface="Franklin Gothic Heavy" panose="020B0903020102020204" pitchFamily="34" charset="0"/>
              </a:rPr>
              <a:t>3</a:t>
            </a:r>
            <a:endParaRPr lang="zh-TW" altLang="en-US" dirty="0">
              <a:latin typeface="Franklin Gothic Heavy" panose="020B0903020102020204" pitchFamily="34" charset="0"/>
            </a:endParaRPr>
          </a:p>
        </p:txBody>
      </p:sp>
      <p:sp>
        <p:nvSpPr>
          <p:cNvPr id="18" name="橢圓 17">
            <a:extLst>
              <a:ext uri="{FF2B5EF4-FFF2-40B4-BE49-F238E27FC236}">
                <a16:creationId xmlns:a16="http://schemas.microsoft.com/office/drawing/2014/main" id="{B949AA7E-B13C-46CA-9EE1-31CF434CF78B}"/>
              </a:ext>
            </a:extLst>
          </p:cNvPr>
          <p:cNvSpPr/>
          <p:nvPr/>
        </p:nvSpPr>
        <p:spPr>
          <a:xfrm>
            <a:off x="8028384" y="1467122"/>
            <a:ext cx="288032" cy="288032"/>
          </a:xfrm>
          <a:prstGeom prst="ellipse">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TW" dirty="0">
                <a:latin typeface="Franklin Gothic Heavy" panose="020B0903020102020204" pitchFamily="34" charset="0"/>
              </a:rPr>
              <a:t>4</a:t>
            </a:r>
            <a:endParaRPr lang="zh-TW" altLang="en-US" dirty="0">
              <a:latin typeface="Franklin Gothic Heavy" panose="020B0903020102020204" pitchFamily="34" charset="0"/>
            </a:endParaRPr>
          </a:p>
        </p:txBody>
      </p:sp>
      <p:sp>
        <p:nvSpPr>
          <p:cNvPr id="19" name="橢圓 18">
            <a:extLst>
              <a:ext uri="{FF2B5EF4-FFF2-40B4-BE49-F238E27FC236}">
                <a16:creationId xmlns:a16="http://schemas.microsoft.com/office/drawing/2014/main" id="{2FCE1099-825F-4B9A-AC4B-E64F6418E0E2}"/>
              </a:ext>
            </a:extLst>
          </p:cNvPr>
          <p:cNvSpPr/>
          <p:nvPr/>
        </p:nvSpPr>
        <p:spPr>
          <a:xfrm>
            <a:off x="4267813" y="3830425"/>
            <a:ext cx="288032" cy="288032"/>
          </a:xfrm>
          <a:prstGeom prst="ellipse">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TW" dirty="0">
                <a:latin typeface="Franklin Gothic Heavy" panose="020B0903020102020204" pitchFamily="34" charset="0"/>
              </a:rPr>
              <a:t>5</a:t>
            </a:r>
            <a:endParaRPr lang="zh-TW" altLang="en-US" dirty="0">
              <a:latin typeface="Franklin Gothic Heavy" panose="020B0903020102020204" pitchFamily="34" charset="0"/>
            </a:endParaRPr>
          </a:p>
        </p:txBody>
      </p:sp>
    </p:spTree>
    <p:extLst>
      <p:ext uri="{BB962C8B-B14F-4D97-AF65-F5344CB8AC3E}">
        <p14:creationId xmlns:p14="http://schemas.microsoft.com/office/powerpoint/2010/main" val="166731816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0066" y="306460"/>
            <a:ext cx="8363272" cy="1143000"/>
          </a:xfrm>
        </p:spPr>
        <p:txBody>
          <a:bodyPr/>
          <a:lstStyle/>
          <a:p>
            <a:pPr algn="l"/>
            <a:r>
              <a:rPr lang="zh-TW" altLang="en-US" sz="4000" b="1" dirty="0">
                <a:solidFill>
                  <a:schemeClr val="accent2">
                    <a:lumMod val="50000"/>
                  </a:schemeClr>
                </a:solidFill>
                <a:latin typeface="微軟正黑體" panose="020B0604030504040204" pitchFamily="34" charset="-120"/>
                <a:ea typeface="微軟正黑體" panose="020B0604030504040204" pitchFamily="34" charset="-120"/>
              </a:rPr>
              <a:t>財產校外使用申請系統操作說明</a:t>
            </a:r>
            <a:r>
              <a:rPr lang="en-US" altLang="zh-TW" sz="4000" b="1" dirty="0">
                <a:solidFill>
                  <a:schemeClr val="accent2">
                    <a:lumMod val="50000"/>
                  </a:schemeClr>
                </a:solidFill>
                <a:latin typeface="微軟正黑體" panose="020B0604030504040204" pitchFamily="34" charset="-120"/>
                <a:ea typeface="微軟正黑體" panose="020B0604030504040204" pitchFamily="34" charset="-120"/>
              </a:rPr>
              <a:t>(4)</a:t>
            </a:r>
            <a:endParaRPr lang="zh-TW" altLang="en-US" sz="4000" b="1" dirty="0">
              <a:solidFill>
                <a:srgbClr val="401D00"/>
              </a:solidFill>
              <a:latin typeface="微軟正黑體" panose="020B0604030504040204" pitchFamily="34" charset="-120"/>
              <a:ea typeface="微軟正黑體" panose="020B0604030504040204" pitchFamily="34" charset="-120"/>
            </a:endParaRPr>
          </a:p>
        </p:txBody>
      </p:sp>
      <p:sp>
        <p:nvSpPr>
          <p:cNvPr id="20" name="內容版面配置區 2">
            <a:extLst>
              <a:ext uri="{FF2B5EF4-FFF2-40B4-BE49-F238E27FC236}">
                <a16:creationId xmlns:a16="http://schemas.microsoft.com/office/drawing/2014/main" id="{9AF9DD45-6E45-4C54-B36B-8CDD102F7412}"/>
              </a:ext>
            </a:extLst>
          </p:cNvPr>
          <p:cNvSpPr txBox="1">
            <a:spLocks/>
          </p:cNvSpPr>
          <p:nvPr/>
        </p:nvSpPr>
        <p:spPr>
          <a:xfrm>
            <a:off x="683568" y="4367542"/>
            <a:ext cx="6912768" cy="2301818"/>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 typeface="+mj-lt"/>
              <a:buAutoNum type="arabicPeriod"/>
            </a:pPr>
            <a:r>
              <a:rPr kumimoji="0" lang="zh-TW" altLang="en-US" sz="1800" b="1" dirty="0">
                <a:solidFill>
                  <a:schemeClr val="accent2">
                    <a:lumMod val="50000"/>
                  </a:schemeClr>
                </a:solidFill>
                <a:latin typeface="微軟正黑體" panose="020B0604030504040204" pitchFamily="34" charset="-120"/>
                <a:ea typeface="微軟正黑體" panose="020B0604030504040204" pitchFamily="34" charset="-120"/>
              </a:rPr>
              <a:t>列印申請單。</a:t>
            </a:r>
            <a:endParaRPr kumimoji="0" lang="en-US" altLang="zh-TW" sz="1800" b="1" dirty="0">
              <a:solidFill>
                <a:schemeClr val="accent2">
                  <a:lumMod val="50000"/>
                </a:schemeClr>
              </a:solidFill>
              <a:latin typeface="微軟正黑體" panose="020B0604030504040204" pitchFamily="34" charset="-120"/>
              <a:ea typeface="微軟正黑體" panose="020B0604030504040204" pitchFamily="34" charset="-120"/>
            </a:endParaRPr>
          </a:p>
          <a:p>
            <a:pPr>
              <a:lnSpc>
                <a:spcPct val="150000"/>
              </a:lnSpc>
              <a:buFont typeface="+mj-lt"/>
              <a:buAutoNum type="arabicPeriod"/>
            </a:pPr>
            <a:r>
              <a:rPr kumimoji="0" lang="zh-TW" altLang="en-US" sz="1800" b="1" dirty="0">
                <a:solidFill>
                  <a:schemeClr val="accent2">
                    <a:lumMod val="50000"/>
                  </a:schemeClr>
                </a:solidFill>
                <a:latin typeface="微軟正黑體" panose="020B0604030504040204" pitchFamily="34" charset="-120"/>
                <a:ea typeface="微軟正黑體" panose="020B0604030504040204" pitchFamily="34" charset="-120"/>
              </a:rPr>
              <a:t>財產保管人簽章→ 單位主管簽章。</a:t>
            </a:r>
            <a:endParaRPr kumimoji="0" lang="en-US" altLang="zh-TW" sz="1800" b="1" dirty="0">
              <a:solidFill>
                <a:schemeClr val="accent2">
                  <a:lumMod val="50000"/>
                </a:schemeClr>
              </a:solidFill>
              <a:latin typeface="微軟正黑體" panose="020B0604030504040204" pitchFamily="34" charset="-120"/>
              <a:ea typeface="微軟正黑體" panose="020B0604030504040204" pitchFamily="34" charset="-120"/>
            </a:endParaRPr>
          </a:p>
          <a:p>
            <a:pPr>
              <a:lnSpc>
                <a:spcPct val="150000"/>
              </a:lnSpc>
              <a:buFont typeface="+mj-lt"/>
              <a:buAutoNum type="arabicPeriod"/>
            </a:pPr>
            <a:r>
              <a:rPr kumimoji="0" lang="zh-TW" altLang="en-US" sz="1800" b="1" dirty="0">
                <a:solidFill>
                  <a:schemeClr val="accent2">
                    <a:lumMod val="50000"/>
                  </a:schemeClr>
                </a:solidFill>
                <a:latin typeface="微軟正黑體" panose="020B0604030504040204" pitchFamily="34" charset="-120"/>
                <a:ea typeface="微軟正黑體" panose="020B0604030504040204" pitchFamily="34" charset="-120"/>
              </a:rPr>
              <a:t>紙本可列印送至保管組或將簽核完紙本掃描成電子檔寄至保管組（</a:t>
            </a:r>
            <a:r>
              <a:rPr kumimoji="0" lang="en-US" altLang="zh-TW" sz="1800" b="1" dirty="0">
                <a:solidFill>
                  <a:schemeClr val="accent2">
                    <a:lumMod val="50000"/>
                  </a:schemeClr>
                </a:solidFill>
                <a:latin typeface="微軟正黑體" panose="020B0604030504040204" pitchFamily="34" charset="-120"/>
                <a:ea typeface="微軟正黑體" panose="020B0604030504040204" pitchFamily="34" charset="-120"/>
                <a:hlinkClick r:id="rId2">
                  <a:extLst>
                    <a:ext uri="{A12FA001-AC4F-418D-AE19-62706E023703}">
                      <ahyp:hlinkClr xmlns:ahyp="http://schemas.microsoft.com/office/drawing/2018/hyperlinkcolor" xmlns="" val="tx"/>
                    </a:ext>
                  </a:extLst>
                </a:hlinkClick>
              </a:rPr>
              <a:t>ying102826@tmu.edu.tw</a:t>
            </a:r>
            <a:r>
              <a:rPr kumimoji="0" lang="zh-TW" altLang="en-US" sz="1800" b="1" dirty="0">
                <a:solidFill>
                  <a:schemeClr val="accent2">
                    <a:lumMod val="50000"/>
                  </a:schemeClr>
                </a:solidFill>
                <a:latin typeface="微軟正黑體" panose="020B0604030504040204" pitchFamily="34" charset="-120"/>
                <a:ea typeface="微軟正黑體" panose="020B0604030504040204" pitchFamily="34" charset="-120"/>
              </a:rPr>
              <a:t>）。</a:t>
            </a:r>
            <a:endParaRPr kumimoji="0" lang="en-US" altLang="zh-TW" sz="1800" b="1" dirty="0">
              <a:solidFill>
                <a:schemeClr val="accent2">
                  <a:lumMod val="50000"/>
                </a:schemeClr>
              </a:solidFill>
              <a:latin typeface="微軟正黑體" panose="020B0604030504040204" pitchFamily="34" charset="-120"/>
              <a:ea typeface="微軟正黑體" panose="020B0604030504040204" pitchFamily="34" charset="-120"/>
            </a:endParaRPr>
          </a:p>
          <a:p>
            <a:pPr>
              <a:lnSpc>
                <a:spcPct val="150000"/>
              </a:lnSpc>
              <a:buFont typeface="+mj-lt"/>
              <a:buAutoNum type="arabicPeriod"/>
            </a:pPr>
            <a:r>
              <a:rPr kumimoji="0" lang="zh-TW" altLang="en-US" sz="1800" b="1" dirty="0">
                <a:solidFill>
                  <a:schemeClr val="accent2">
                    <a:lumMod val="50000"/>
                  </a:schemeClr>
                </a:solidFill>
                <a:latin typeface="微軟正黑體" panose="020B0604030504040204" pitchFamily="34" charset="-120"/>
                <a:ea typeface="微軟正黑體" panose="020B0604030504040204" pitchFamily="34" charset="-120"/>
              </a:rPr>
              <a:t>如有疑問請不吝告知，分機</a:t>
            </a:r>
            <a:r>
              <a:rPr kumimoji="0" lang="en-US" altLang="zh-TW" sz="1800" b="1" dirty="0">
                <a:solidFill>
                  <a:schemeClr val="accent2">
                    <a:lumMod val="50000"/>
                  </a:schemeClr>
                </a:solidFill>
                <a:latin typeface="微軟正黑體" panose="020B0604030504040204" pitchFamily="34" charset="-120"/>
                <a:ea typeface="微軟正黑體" panose="020B0604030504040204" pitchFamily="34" charset="-120"/>
              </a:rPr>
              <a:t>2342</a:t>
            </a:r>
            <a:r>
              <a:rPr kumimoji="0" lang="zh-TW" altLang="en-US" sz="1800" b="1" dirty="0">
                <a:solidFill>
                  <a:schemeClr val="accent2">
                    <a:lumMod val="50000"/>
                  </a:schemeClr>
                </a:solidFill>
                <a:latin typeface="微軟正黑體" panose="020B0604030504040204" pitchFamily="34" charset="-120"/>
                <a:ea typeface="微軟正黑體" panose="020B0604030504040204" pitchFamily="34" charset="-120"/>
              </a:rPr>
              <a:t>。</a:t>
            </a:r>
            <a:endParaRPr kumimoji="0" lang="en-US" altLang="zh-TW" sz="1800" b="1" dirty="0">
              <a:solidFill>
                <a:schemeClr val="accent2">
                  <a:lumMod val="50000"/>
                </a:schemeClr>
              </a:solidFill>
              <a:latin typeface="微軟正黑體" panose="020B0604030504040204" pitchFamily="34" charset="-120"/>
              <a:ea typeface="微軟正黑體" panose="020B0604030504040204" pitchFamily="34" charset="-120"/>
            </a:endParaRPr>
          </a:p>
        </p:txBody>
      </p:sp>
      <p:pic>
        <p:nvPicPr>
          <p:cNvPr id="21" name="圖片 20">
            <a:extLst>
              <a:ext uri="{FF2B5EF4-FFF2-40B4-BE49-F238E27FC236}">
                <a16:creationId xmlns:a16="http://schemas.microsoft.com/office/drawing/2014/main" id="{1BECB2E4-0764-4F3B-B952-3B116FD93360}"/>
              </a:ext>
            </a:extLst>
          </p:cNvPr>
          <p:cNvPicPr>
            <a:picLocks noChangeAspect="1"/>
          </p:cNvPicPr>
          <p:nvPr/>
        </p:nvPicPr>
        <p:blipFill rotWithShape="1">
          <a:blip r:embed="rId3"/>
          <a:srcRect t="12653"/>
          <a:stretch/>
        </p:blipFill>
        <p:spPr>
          <a:xfrm>
            <a:off x="759069" y="1268760"/>
            <a:ext cx="7136408" cy="2982576"/>
          </a:xfrm>
          <a:prstGeom prst="rect">
            <a:avLst/>
          </a:prstGeom>
        </p:spPr>
      </p:pic>
    </p:spTree>
    <p:extLst>
      <p:ext uri="{BB962C8B-B14F-4D97-AF65-F5344CB8AC3E}">
        <p14:creationId xmlns:p14="http://schemas.microsoft.com/office/powerpoint/2010/main" val="197157559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539552" y="1196752"/>
            <a:ext cx="8229600" cy="4525963"/>
          </a:xfrm>
        </p:spPr>
        <p:txBody>
          <a:bodyPr vert="horz"/>
          <a:lstStyle/>
          <a:p>
            <a:pPr marL="0" indent="0">
              <a:buNone/>
            </a:pP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一</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帳務與實際財物是否相符，確認財產編號、名稱、數量與存置地點。</a:t>
            </a:r>
            <a:endParaRPr lang="en-US" altLang="zh-TW" sz="2000" dirty="0">
              <a:solidFill>
                <a:schemeClr val="accent2">
                  <a:lumMod val="50000"/>
                </a:schemeClr>
              </a:solidFill>
              <a:latin typeface="微軟正黑體" panose="020B0604030504040204" pitchFamily="34" charset="-120"/>
              <a:ea typeface="微軟正黑體" panose="020B0604030504040204" pitchFamily="34" charset="-120"/>
            </a:endParaRPr>
          </a:p>
          <a:p>
            <a:pPr marL="0" indent="0">
              <a:buNone/>
            </a:pP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二</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深耕</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財產貼紙白色，標有</a:t>
            </a:r>
            <a:r>
              <a:rPr lang="zh-TW" altLang="zh-TW" sz="2000" b="1" dirty="0">
                <a:solidFill>
                  <a:schemeClr val="accent2">
                    <a:lumMod val="50000"/>
                  </a:schemeClr>
                </a:solidFill>
                <a:latin typeface="微軟正黑體" panose="020B0604030504040204" pitchFamily="34" charset="-120"/>
                <a:ea typeface="微軟正黑體" panose="020B0604030504040204" pitchFamily="34" charset="-120"/>
              </a:rPr>
              <a:t>「教育部</a:t>
            </a:r>
            <a:r>
              <a:rPr lang="en-US" altLang="zh-TW" sz="2000" b="1"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zh-TW" sz="2000" b="1" dirty="0">
                <a:solidFill>
                  <a:schemeClr val="accent2">
                    <a:lumMod val="50000"/>
                  </a:schemeClr>
                </a:solidFill>
                <a:latin typeface="微軟正黑體" panose="020B0604030504040204" pitchFamily="34" charset="-120"/>
                <a:ea typeface="微軟正黑體" panose="020B0604030504040204" pitchFamily="34" charset="-120"/>
              </a:rPr>
              <a:t>深耕計畫」</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字樣</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，以</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及</a:t>
            </a:r>
            <a:r>
              <a:rPr lang="zh-TW" altLang="zh-TW" sz="2000" b="1" dirty="0">
                <a:solidFill>
                  <a:schemeClr val="accent2">
                    <a:lumMod val="50000"/>
                  </a:schemeClr>
                </a:solidFill>
                <a:latin typeface="微軟正黑體" panose="020B0604030504040204" pitchFamily="34" charset="-120"/>
                <a:ea typeface="微軟正黑體" panose="020B0604030504040204" pitchFamily="34" charset="-120"/>
              </a:rPr>
              <a:t>「一○七</a:t>
            </a:r>
            <a:endParaRPr lang="en-US" altLang="zh-TW" sz="2000" b="1" dirty="0">
              <a:solidFill>
                <a:schemeClr val="accent2">
                  <a:lumMod val="50000"/>
                </a:schemeClr>
              </a:solidFill>
              <a:latin typeface="微軟正黑體" panose="020B0604030504040204" pitchFamily="34" charset="-120"/>
              <a:ea typeface="微軟正黑體" panose="020B0604030504040204" pitchFamily="34" charset="-120"/>
            </a:endParaRPr>
          </a:p>
          <a:p>
            <a:pPr marL="0" indent="0">
              <a:buNone/>
            </a:pP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rPr>
              <a:t>       </a:t>
            </a:r>
            <a:r>
              <a:rPr lang="zh-TW" altLang="zh-TW" sz="2000" b="1" dirty="0">
                <a:solidFill>
                  <a:schemeClr val="accent2">
                    <a:lumMod val="50000"/>
                  </a:schemeClr>
                </a:solidFill>
                <a:latin typeface="微軟正黑體" panose="020B0604030504040204" pitchFamily="34" charset="-120"/>
                <a:ea typeface="微軟正黑體" panose="020B0604030504040204" pitchFamily="34" charset="-120"/>
              </a:rPr>
              <a:t>年度教育部高等教育深耕計畫經費補助」</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或</a:t>
            </a:r>
            <a:r>
              <a:rPr lang="zh-TW" altLang="zh-TW" sz="2000" b="1" dirty="0">
                <a:solidFill>
                  <a:schemeClr val="accent2">
                    <a:lumMod val="50000"/>
                  </a:schemeClr>
                </a:solidFill>
                <a:latin typeface="微軟正黑體" panose="020B0604030504040204" pitchFamily="34" charset="-120"/>
                <a:ea typeface="微軟正黑體" panose="020B0604030504040204" pitchFamily="34" charset="-120"/>
              </a:rPr>
              <a:t>「一○八年度教育部高</a:t>
            </a:r>
            <a:endParaRPr lang="en-US" altLang="zh-TW" sz="2000" b="1" dirty="0">
              <a:solidFill>
                <a:schemeClr val="accent2">
                  <a:lumMod val="50000"/>
                </a:schemeClr>
              </a:solidFill>
              <a:latin typeface="微軟正黑體" panose="020B0604030504040204" pitchFamily="34" charset="-120"/>
              <a:ea typeface="微軟正黑體" panose="020B0604030504040204" pitchFamily="34" charset="-120"/>
            </a:endParaRPr>
          </a:p>
          <a:p>
            <a:pPr marL="0" indent="0">
              <a:buNone/>
            </a:pP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rPr>
              <a:t>       </a:t>
            </a:r>
            <a:r>
              <a:rPr lang="zh-TW" altLang="zh-TW" sz="2000" b="1" dirty="0">
                <a:solidFill>
                  <a:schemeClr val="accent2">
                    <a:lumMod val="50000"/>
                  </a:schemeClr>
                </a:solidFill>
                <a:latin typeface="微軟正黑體" panose="020B0604030504040204" pitchFamily="34" charset="-120"/>
                <a:ea typeface="微軟正黑體" panose="020B0604030504040204" pitchFamily="34" charset="-120"/>
              </a:rPr>
              <a:t>等教育深耕計畫經費補助」</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金色貼紙（如圖所示）</a:t>
            </a:r>
            <a:endParaRPr lang="en-US" altLang="zh-TW" sz="2000" dirty="0">
              <a:solidFill>
                <a:schemeClr val="accent2">
                  <a:lumMod val="50000"/>
                </a:schemeClr>
              </a:solidFill>
              <a:latin typeface="微軟正黑體" panose="020B0604030504040204" pitchFamily="34" charset="-120"/>
              <a:ea typeface="微軟正黑體" panose="020B0604030504040204" pitchFamily="34" charset="-120"/>
            </a:endParaRPr>
          </a:p>
          <a:p>
            <a:pPr marL="0" indent="0">
              <a:buNone/>
            </a:pP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三</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實驗儀器應備妥</a:t>
            </a:r>
            <a:r>
              <a:rPr lang="zh-TW" altLang="en-US" sz="2000" b="1" dirty="0">
                <a:solidFill>
                  <a:srgbClr val="FF0000"/>
                </a:solidFill>
                <a:latin typeface="微軟正黑體" panose="020B0604030504040204" pitchFamily="34" charset="-120"/>
                <a:ea typeface="微軟正黑體" panose="020B0604030504040204" pitchFamily="34" charset="-120"/>
              </a:rPr>
              <a:t>操作</a:t>
            </a:r>
            <a:r>
              <a:rPr lang="zh-TW" altLang="zh-TW" sz="2000" b="1" dirty="0">
                <a:solidFill>
                  <a:srgbClr val="FF0000"/>
                </a:solidFill>
                <a:latin typeface="微軟正黑體" panose="020B0604030504040204" pitchFamily="34" charset="-120"/>
                <a:ea typeface="微軟正黑體" panose="020B0604030504040204" pitchFamily="34" charset="-120"/>
              </a:rPr>
              <a:t>手冊、使用紀錄、維護紀錄</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（上課使用之儀器，</a:t>
            </a:r>
            <a:endParaRPr lang="en-US" altLang="zh-TW" sz="2000" dirty="0">
              <a:solidFill>
                <a:schemeClr val="accent2">
                  <a:lumMod val="50000"/>
                </a:schemeClr>
              </a:solidFill>
              <a:latin typeface="微軟正黑體" panose="020B0604030504040204" pitchFamily="34" charset="-120"/>
              <a:ea typeface="微軟正黑體" panose="020B0604030504040204" pitchFamily="34" charset="-120"/>
            </a:endParaRPr>
          </a:p>
          <a:p>
            <a:pPr marL="0" indent="0">
              <a:buNone/>
            </a:pP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      </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得以課表代替使用紀錄）等文件，</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並</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放置於機器旁或固定可取得之處</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  </a:t>
            </a:r>
            <a:endParaRPr lang="en-US" altLang="zh-TW" sz="2000" dirty="0">
              <a:solidFill>
                <a:schemeClr val="accent2">
                  <a:lumMod val="50000"/>
                </a:schemeClr>
              </a:solidFill>
              <a:latin typeface="微軟正黑體" panose="020B0604030504040204" pitchFamily="34" charset="-120"/>
              <a:ea typeface="微軟正黑體" panose="020B0604030504040204" pitchFamily="34" charset="-120"/>
            </a:endParaRPr>
          </a:p>
          <a:p>
            <a:pPr marL="0" indent="0">
              <a:buNone/>
            </a:pP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      </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並按時紀錄</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備查</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a:t>
            </a:r>
          </a:p>
          <a:p>
            <a:pPr marL="0" indent="0">
              <a:buNone/>
            </a:pP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四</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高教深耕經費採購設備，</a:t>
            </a:r>
            <a:r>
              <a:rPr lang="zh-TW" altLang="zh-TW" sz="2000" b="1" dirty="0">
                <a:solidFill>
                  <a:srgbClr val="FF0000"/>
                </a:solidFill>
                <a:latin typeface="微軟正黑體" panose="020B0604030504040204" pitchFamily="34" charset="-120"/>
                <a:ea typeface="微軟正黑體" panose="020B0604030504040204" pitchFamily="34" charset="-120"/>
              </a:rPr>
              <a:t>不得移置校外或任何附屬機構</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a:t>
            </a:r>
          </a:p>
          <a:p>
            <a:endParaRPr lang="zh-TW" altLang="en-US" dirty="0">
              <a:solidFill>
                <a:schemeClr val="accent2">
                  <a:lumMod val="50000"/>
                </a:schemeClr>
              </a:solidFill>
              <a:latin typeface="微軟正黑體" panose="020B0604030504040204" pitchFamily="34" charset="-120"/>
              <a:ea typeface="微軟正黑體" panose="020B0604030504040204" pitchFamily="34" charset="-120"/>
            </a:endParaRPr>
          </a:p>
        </p:txBody>
      </p:sp>
      <p:sp>
        <p:nvSpPr>
          <p:cNvPr id="3" name="標題 2"/>
          <p:cNvSpPr>
            <a:spLocks noGrp="1"/>
          </p:cNvSpPr>
          <p:nvPr>
            <p:ph type="title"/>
          </p:nvPr>
        </p:nvSpPr>
        <p:spPr>
          <a:xfrm>
            <a:off x="829586" y="466131"/>
            <a:ext cx="7649531" cy="536923"/>
          </a:xfrm>
        </p:spPr>
        <p:txBody>
          <a:bodyPr vert="horz"/>
          <a:lstStyle/>
          <a:p>
            <a:pPr algn="l"/>
            <a:r>
              <a:rPr lang="zh-TW" altLang="en-US" sz="4000" b="1" dirty="0">
                <a:solidFill>
                  <a:schemeClr val="accent2">
                    <a:lumMod val="50000"/>
                  </a:schemeClr>
                </a:solidFill>
                <a:latin typeface="微軟正黑體" panose="020B0604030504040204" pitchFamily="34" charset="-120"/>
                <a:ea typeface="微軟正黑體" panose="020B0604030504040204" pitchFamily="34" charset="-120"/>
              </a:rPr>
              <a:t>財產盤點應檢查項目</a:t>
            </a:r>
          </a:p>
        </p:txBody>
      </p:sp>
      <p:pic>
        <p:nvPicPr>
          <p:cNvPr id="6" name="圖片 5"/>
          <p:cNvPicPr/>
          <p:nvPr/>
        </p:nvPicPr>
        <p:blipFill rotWithShape="1">
          <a:blip r:embed="rId2">
            <a:extLst>
              <a:ext uri="{28A0092B-C50C-407E-A947-70E740481C1C}">
                <a14:useLocalDpi xmlns:a14="http://schemas.microsoft.com/office/drawing/2010/main" val="0"/>
              </a:ext>
            </a:extLst>
          </a:blip>
          <a:srcRect l="-530" t="-102" r="3142" b="10214"/>
          <a:stretch/>
        </p:blipFill>
        <p:spPr>
          <a:xfrm>
            <a:off x="4300320" y="4204834"/>
            <a:ext cx="4016096" cy="2248502"/>
          </a:xfrm>
          <a:prstGeom prst="rect">
            <a:avLst/>
          </a:prstGeom>
        </p:spPr>
      </p:pic>
      <p:pic>
        <p:nvPicPr>
          <p:cNvPr id="10" name="圖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269" y="4283893"/>
            <a:ext cx="2676973" cy="2169443"/>
          </a:xfrm>
          <a:prstGeom prst="rect">
            <a:avLst/>
          </a:prstGeom>
        </p:spPr>
      </p:pic>
      <p:sp>
        <p:nvSpPr>
          <p:cNvPr id="11" name="矩形 10"/>
          <p:cNvSpPr/>
          <p:nvPr/>
        </p:nvSpPr>
        <p:spPr>
          <a:xfrm>
            <a:off x="1619671" y="4283893"/>
            <a:ext cx="1512168" cy="1124250"/>
          </a:xfrm>
          <a:prstGeom prst="rect">
            <a:avLst/>
          </a:prstGeom>
          <a:noFill/>
          <a:ln>
            <a:solidFill>
              <a:srgbClr val="0003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p:cNvSpPr/>
          <p:nvPr/>
        </p:nvSpPr>
        <p:spPr>
          <a:xfrm>
            <a:off x="1835696" y="4437112"/>
            <a:ext cx="576064"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92251178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sz="4000" b="1" dirty="0">
                <a:solidFill>
                  <a:schemeClr val="accent2">
                    <a:lumMod val="50000"/>
                  </a:schemeClr>
                </a:solidFill>
                <a:latin typeface="微軟正黑體" panose="020B0604030504040204" pitchFamily="34" charset="-120"/>
                <a:ea typeface="微軟正黑體" panose="020B0604030504040204" pitchFamily="34" charset="-120"/>
              </a:rPr>
              <a:t>108</a:t>
            </a:r>
            <a:r>
              <a:rPr lang="zh-TW" altLang="en-US" sz="4000" b="1" dirty="0">
                <a:solidFill>
                  <a:schemeClr val="accent2">
                    <a:lumMod val="50000"/>
                  </a:schemeClr>
                </a:solidFill>
                <a:latin typeface="微軟正黑體" panose="020B0604030504040204" pitchFamily="34" charset="-120"/>
                <a:ea typeface="微軟正黑體" panose="020B0604030504040204" pitchFamily="34" charset="-120"/>
              </a:rPr>
              <a:t>獎補助款專案盤點時程預告</a:t>
            </a:r>
            <a:endParaRPr lang="zh-TW" altLang="en-US" sz="4000" dirty="0"/>
          </a:p>
        </p:txBody>
      </p:sp>
      <p:pic>
        <p:nvPicPr>
          <p:cNvPr id="5" name="圖片 4"/>
          <p:cNvPicPr>
            <a:picLocks noChangeAspect="1"/>
          </p:cNvPicPr>
          <p:nvPr/>
        </p:nvPicPr>
        <p:blipFill>
          <a:blip r:embed="rId2"/>
          <a:stretch>
            <a:fillRect/>
          </a:stretch>
        </p:blipFill>
        <p:spPr>
          <a:xfrm>
            <a:off x="430872" y="1196752"/>
            <a:ext cx="7955805" cy="5080113"/>
          </a:xfrm>
          <a:prstGeom prst="rect">
            <a:avLst/>
          </a:prstGeom>
        </p:spPr>
      </p:pic>
      <p:sp>
        <p:nvSpPr>
          <p:cNvPr id="6" name="矩形 5"/>
          <p:cNvSpPr/>
          <p:nvPr/>
        </p:nvSpPr>
        <p:spPr>
          <a:xfrm>
            <a:off x="457200" y="5013176"/>
            <a:ext cx="7859216" cy="122413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6908006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endParaRPr lang="zh-TW" altLang="en-US" dirty="0"/>
          </a:p>
        </p:txBody>
      </p:sp>
      <p:sp>
        <p:nvSpPr>
          <p:cNvPr id="6" name="文字版面配置區 5"/>
          <p:cNvSpPr>
            <a:spLocks noGrp="1"/>
          </p:cNvSpPr>
          <p:nvPr>
            <p:ph type="subTitle" sz="quarter" idx="4294967295"/>
          </p:nvPr>
        </p:nvSpPr>
        <p:spPr>
          <a:xfrm>
            <a:off x="971600" y="3288506"/>
            <a:ext cx="6604000" cy="1470025"/>
          </a:xfrm>
          <a:prstGeom prst="rect">
            <a:avLst/>
          </a:prstGeom>
        </p:spPr>
        <p:txBody>
          <a:bodyPr/>
          <a:lstStyle/>
          <a:p>
            <a:pPr marL="0" indent="0" algn="ctr">
              <a:buNone/>
            </a:pPr>
            <a:r>
              <a:rPr lang="zh-TW" altLang="en-US" sz="4800" b="1" dirty="0">
                <a:solidFill>
                  <a:srgbClr val="401D00"/>
                </a:solidFill>
                <a:latin typeface="微軟正黑體" panose="020B0604030504040204" pitchFamily="34" charset="-120"/>
                <a:ea typeface="微軟正黑體" panose="020B0604030504040204" pitchFamily="34" charset="-120"/>
              </a:rPr>
              <a:t>謝謝聆聽，敬請指教</a:t>
            </a:r>
            <a:r>
              <a:rPr lang="en-US" altLang="zh-TW" sz="4800" b="1" dirty="0">
                <a:solidFill>
                  <a:srgbClr val="401D00"/>
                </a:solidFill>
                <a:latin typeface="微軟正黑體" panose="020B0604030504040204" pitchFamily="34" charset="-120"/>
                <a:ea typeface="微軟正黑體" panose="020B0604030504040204" pitchFamily="34" charset="-120"/>
              </a:rPr>
              <a:t>!!</a:t>
            </a:r>
          </a:p>
          <a:p>
            <a:pPr marL="0" indent="0">
              <a:buNone/>
            </a:pPr>
            <a:endParaRPr lang="zh-TW" altLang="en-US" sz="4800" dirty="0">
              <a:solidFill>
                <a:srgbClr val="401D00"/>
              </a:solidFill>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p:txBody>
          <a:bodyPr/>
          <a:lstStyle/>
          <a:p>
            <a:fld id="{7A643748-EA64-4C66-B8B9-205DE386B7BC}" type="slidenum">
              <a:rPr lang="zh-TW" altLang="en-US" smtClean="0"/>
              <a:t>57</a:t>
            </a:fld>
            <a:endParaRPr lang="zh-TW" altLang="en-US"/>
          </a:p>
        </p:txBody>
      </p:sp>
    </p:spTree>
    <p:extLst>
      <p:ext uri="{BB962C8B-B14F-4D97-AF65-F5344CB8AC3E}">
        <p14:creationId xmlns:p14="http://schemas.microsoft.com/office/powerpoint/2010/main" val="7836530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txBox="1">
            <a:spLocks/>
          </p:cNvSpPr>
          <p:nvPr/>
        </p:nvSpPr>
        <p:spPr bwMode="auto">
          <a:xfrm>
            <a:off x="539552" y="401930"/>
            <a:ext cx="6336309"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zh-TW"/>
            </a:defPPr>
            <a:lvl1pPr eaLnBrk="0" hangingPunct="0">
              <a:defRPr sz="4800" b="1">
                <a:latin typeface="微軟正黑體" panose="020B0604030504040204" pitchFamily="34" charset="-120"/>
                <a:ea typeface="標楷體" pitchFamily="65" charset="-120"/>
                <a:cs typeface="+mj-cs"/>
              </a:defRPr>
            </a:lvl1pPr>
            <a:lvl2pPr algn="ctr" eaLnBrk="0" hangingPunct="0">
              <a:defRPr sz="4400" b="1">
                <a:latin typeface="微軟正黑體" pitchFamily="34" charset="-120"/>
                <a:ea typeface="微軟正黑體" pitchFamily="34" charset="-120"/>
              </a:defRPr>
            </a:lvl2pPr>
            <a:lvl3pPr algn="ctr" eaLnBrk="0" hangingPunct="0">
              <a:defRPr sz="4400" b="1">
                <a:latin typeface="微軟正黑體" pitchFamily="34" charset="-120"/>
                <a:ea typeface="微軟正黑體" pitchFamily="34" charset="-120"/>
              </a:defRPr>
            </a:lvl3pPr>
            <a:lvl4pPr algn="ctr" eaLnBrk="0" hangingPunct="0">
              <a:defRPr sz="4400" b="1">
                <a:latin typeface="微軟正黑體" pitchFamily="34" charset="-120"/>
                <a:ea typeface="微軟正黑體" pitchFamily="34" charset="-120"/>
              </a:defRPr>
            </a:lvl4pPr>
            <a:lvl5pPr algn="ctr" eaLnBrk="0" hangingPunct="0">
              <a:defRPr sz="4400" b="1">
                <a:latin typeface="微軟正黑體" pitchFamily="34" charset="-120"/>
                <a:ea typeface="微軟正黑體" pitchFamily="34" charset="-120"/>
              </a:defRPr>
            </a:lvl5pPr>
            <a:lvl6pPr marL="457200" algn="ctr" fontAlgn="base">
              <a:spcBef>
                <a:spcPct val="0"/>
              </a:spcBef>
              <a:spcAft>
                <a:spcPct val="0"/>
              </a:spcAft>
              <a:defRPr sz="4400">
                <a:latin typeface="Calibri" pitchFamily="34" charset="0"/>
                <a:ea typeface="新細明體" pitchFamily="18" charset="-120"/>
              </a:defRPr>
            </a:lvl6pPr>
            <a:lvl7pPr marL="914400" algn="ctr" fontAlgn="base">
              <a:spcBef>
                <a:spcPct val="0"/>
              </a:spcBef>
              <a:spcAft>
                <a:spcPct val="0"/>
              </a:spcAft>
              <a:defRPr sz="4400">
                <a:latin typeface="Calibri" pitchFamily="34" charset="0"/>
                <a:ea typeface="新細明體" pitchFamily="18" charset="-120"/>
              </a:defRPr>
            </a:lvl7pPr>
            <a:lvl8pPr marL="1371600" algn="ctr" fontAlgn="base">
              <a:spcBef>
                <a:spcPct val="0"/>
              </a:spcBef>
              <a:spcAft>
                <a:spcPct val="0"/>
              </a:spcAft>
              <a:defRPr sz="4400">
                <a:latin typeface="Calibri" pitchFamily="34" charset="0"/>
                <a:ea typeface="新細明體" pitchFamily="18" charset="-120"/>
              </a:defRPr>
            </a:lvl8pPr>
            <a:lvl9pPr marL="1828800" algn="ctr" fontAlgn="base">
              <a:spcBef>
                <a:spcPct val="0"/>
              </a:spcBef>
              <a:spcAft>
                <a:spcPct val="0"/>
              </a:spcAft>
              <a:defRPr sz="4400">
                <a:latin typeface="Calibri" pitchFamily="34" charset="0"/>
                <a:ea typeface="新細明體" pitchFamily="18" charset="-120"/>
              </a:defRPr>
            </a:lvl9pPr>
          </a:lstStyle>
          <a:p>
            <a:pPr fontAlgn="base">
              <a:spcBef>
                <a:spcPct val="0"/>
              </a:spcBef>
              <a:spcAft>
                <a:spcPct val="0"/>
              </a:spcAft>
            </a:pPr>
            <a:r>
              <a:rPr kumimoji="1" lang="zh-TW" altLang="en-US" sz="4000" dirty="0">
                <a:solidFill>
                  <a:srgbClr val="FF0000"/>
                </a:solidFill>
                <a:ea typeface="微軟正黑體" panose="020B0604030504040204" pitchFamily="34" charset="-120"/>
              </a:rPr>
              <a:t>驗收</a:t>
            </a:r>
            <a:r>
              <a:rPr kumimoji="1" lang="zh-TW" altLang="en-US" sz="4000" dirty="0">
                <a:solidFill>
                  <a:schemeClr val="accent2">
                    <a:lumMod val="50000"/>
                  </a:schemeClr>
                </a:solidFill>
                <a:ea typeface="微軟正黑體" panose="020B0604030504040204" pitchFamily="34" charset="-120"/>
              </a:rPr>
              <a:t>重點說明</a:t>
            </a:r>
            <a:r>
              <a:rPr kumimoji="1" lang="en-US" altLang="zh-TW" sz="4000" dirty="0">
                <a:solidFill>
                  <a:srgbClr val="401D00"/>
                </a:solidFill>
                <a:ea typeface="微軟正黑體" panose="020B0604030504040204" pitchFamily="34" charset="-120"/>
              </a:rPr>
              <a:t>(1)</a:t>
            </a:r>
            <a:endParaRPr kumimoji="1" lang="zh-TW" altLang="en-US" sz="4000" dirty="0">
              <a:solidFill>
                <a:srgbClr val="401D00"/>
              </a:solidFill>
              <a:ea typeface="微軟正黑體" panose="020B0604030504040204" pitchFamily="34" charset="-120"/>
              <a:cs typeface="Arial" panose="020B0604020202020204" pitchFamily="34" charset="0"/>
            </a:endParaRPr>
          </a:p>
        </p:txBody>
      </p:sp>
      <p:sp>
        <p:nvSpPr>
          <p:cNvPr id="4" name="標題 1"/>
          <p:cNvSpPr txBox="1">
            <a:spLocks/>
          </p:cNvSpPr>
          <p:nvPr/>
        </p:nvSpPr>
        <p:spPr bwMode="auto">
          <a:xfrm>
            <a:off x="251520" y="1194092"/>
            <a:ext cx="8352928"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zh-TW"/>
            </a:defPPr>
            <a:lvl1pPr eaLnBrk="0" hangingPunct="0">
              <a:defRPr sz="4800" b="1">
                <a:latin typeface="微軟正黑體" panose="020B0604030504040204" pitchFamily="34" charset="-120"/>
                <a:ea typeface="標楷體" pitchFamily="65" charset="-120"/>
                <a:cs typeface="+mj-cs"/>
              </a:defRPr>
            </a:lvl1pPr>
            <a:lvl2pPr algn="ctr" eaLnBrk="0" hangingPunct="0">
              <a:defRPr sz="4400" b="1">
                <a:latin typeface="微軟正黑體" pitchFamily="34" charset="-120"/>
                <a:ea typeface="微軟正黑體" pitchFamily="34" charset="-120"/>
              </a:defRPr>
            </a:lvl2pPr>
            <a:lvl3pPr algn="ctr" eaLnBrk="0" hangingPunct="0">
              <a:defRPr sz="4400" b="1">
                <a:latin typeface="微軟正黑體" pitchFamily="34" charset="-120"/>
                <a:ea typeface="微軟正黑體" pitchFamily="34" charset="-120"/>
              </a:defRPr>
            </a:lvl3pPr>
            <a:lvl4pPr algn="ctr" eaLnBrk="0" hangingPunct="0">
              <a:defRPr sz="4400" b="1">
                <a:latin typeface="微軟正黑體" pitchFamily="34" charset="-120"/>
                <a:ea typeface="微軟正黑體" pitchFamily="34" charset="-120"/>
              </a:defRPr>
            </a:lvl4pPr>
            <a:lvl5pPr algn="ctr" eaLnBrk="0" hangingPunct="0">
              <a:defRPr sz="4400" b="1">
                <a:latin typeface="微軟正黑體" pitchFamily="34" charset="-120"/>
                <a:ea typeface="微軟正黑體" pitchFamily="34" charset="-120"/>
              </a:defRPr>
            </a:lvl5pPr>
            <a:lvl6pPr marL="457200" algn="ctr" fontAlgn="base">
              <a:spcBef>
                <a:spcPct val="0"/>
              </a:spcBef>
              <a:spcAft>
                <a:spcPct val="0"/>
              </a:spcAft>
              <a:defRPr sz="4400">
                <a:latin typeface="Calibri" pitchFamily="34" charset="0"/>
                <a:ea typeface="新細明體" pitchFamily="18" charset="-120"/>
              </a:defRPr>
            </a:lvl6pPr>
            <a:lvl7pPr marL="914400" algn="ctr" fontAlgn="base">
              <a:spcBef>
                <a:spcPct val="0"/>
              </a:spcBef>
              <a:spcAft>
                <a:spcPct val="0"/>
              </a:spcAft>
              <a:defRPr sz="4400">
                <a:latin typeface="Calibri" pitchFamily="34" charset="0"/>
                <a:ea typeface="新細明體" pitchFamily="18" charset="-120"/>
              </a:defRPr>
            </a:lvl7pPr>
            <a:lvl8pPr marL="1371600" algn="ctr" fontAlgn="base">
              <a:spcBef>
                <a:spcPct val="0"/>
              </a:spcBef>
              <a:spcAft>
                <a:spcPct val="0"/>
              </a:spcAft>
              <a:defRPr sz="4400">
                <a:latin typeface="Calibri" pitchFamily="34" charset="0"/>
                <a:ea typeface="新細明體" pitchFamily="18" charset="-120"/>
              </a:defRPr>
            </a:lvl8pPr>
            <a:lvl9pPr marL="1828800" algn="ctr" fontAlgn="base">
              <a:spcBef>
                <a:spcPct val="0"/>
              </a:spcBef>
              <a:spcAft>
                <a:spcPct val="0"/>
              </a:spcAft>
              <a:defRPr sz="4400">
                <a:latin typeface="Calibri" pitchFamily="34" charset="0"/>
                <a:ea typeface="新細明體" pitchFamily="18" charset="-120"/>
              </a:defRPr>
            </a:lvl9pPr>
          </a:lstStyle>
          <a:p>
            <a:pPr marL="571500" indent="-571500">
              <a:lnSpc>
                <a:spcPts val="3500"/>
              </a:lnSpc>
              <a:buFont typeface="Wingdings" panose="05000000000000000000" pitchFamily="2" charset="2"/>
              <a:buChar char="n"/>
            </a:pPr>
            <a:r>
              <a:rPr lang="zh-TW" altLang="en-US" sz="2400" b="0" dirty="0">
                <a:solidFill>
                  <a:srgbClr val="0000FF"/>
                </a:solidFill>
                <a:ea typeface="微軟正黑體" panose="020B0604030504040204" pitchFamily="34" charset="-120"/>
                <a:cs typeface="Arial" panose="020B0604020202020204" pitchFamily="34" charset="0"/>
              </a:rPr>
              <a:t>自行採購（</a:t>
            </a:r>
            <a:r>
              <a:rPr lang="zh-TW" altLang="zh-TW" sz="2400" b="0" dirty="0">
                <a:solidFill>
                  <a:srgbClr val="0000FF"/>
                </a:solidFill>
                <a:ea typeface="微軟正黑體" panose="020B0604030504040204" pitchFamily="34" charset="-120"/>
                <a:cs typeface="Arial" panose="020B0604020202020204" pitchFamily="34" charset="0"/>
              </a:rPr>
              <a:t>≦</a:t>
            </a:r>
            <a:r>
              <a:rPr lang="en-US" altLang="zh-TW" sz="2400" b="0" dirty="0">
                <a:solidFill>
                  <a:srgbClr val="0000FF"/>
                </a:solidFill>
                <a:ea typeface="微軟正黑體" panose="020B0604030504040204" pitchFamily="34" charset="-120"/>
                <a:cs typeface="Arial" panose="020B0604020202020204" pitchFamily="34" charset="0"/>
              </a:rPr>
              <a:t>10</a:t>
            </a:r>
            <a:r>
              <a:rPr lang="zh-TW" altLang="zh-TW" sz="2400" b="0" dirty="0">
                <a:solidFill>
                  <a:srgbClr val="0000FF"/>
                </a:solidFill>
                <a:ea typeface="微軟正黑體" panose="020B0604030504040204" pitchFamily="34" charset="-120"/>
                <a:cs typeface="Arial" panose="020B0604020202020204" pitchFamily="34" charset="0"/>
              </a:rPr>
              <a:t>萬</a:t>
            </a:r>
            <a:r>
              <a:rPr lang="zh-TW" altLang="en-US" sz="2400" b="0" dirty="0">
                <a:solidFill>
                  <a:srgbClr val="0000FF"/>
                </a:solidFill>
                <a:ea typeface="微軟正黑體" panose="020B0604030504040204" pitchFamily="34" charset="-120"/>
                <a:cs typeface="Arial" panose="020B0604020202020204" pitchFamily="34" charset="0"/>
              </a:rPr>
              <a:t>元）</a:t>
            </a:r>
            <a:endParaRPr lang="en-US" altLang="zh-TW" sz="2400" b="0" dirty="0">
              <a:solidFill>
                <a:srgbClr val="0000FF"/>
              </a:solidFill>
              <a:ea typeface="微軟正黑體" panose="020B0604030504040204" pitchFamily="34" charset="-120"/>
              <a:cs typeface="Arial" panose="020B0604020202020204" pitchFamily="34" charset="0"/>
            </a:endParaRPr>
          </a:p>
          <a:p>
            <a:pPr marL="571500" indent="-571500">
              <a:lnSpc>
                <a:spcPts val="3500"/>
              </a:lnSpc>
              <a:buFont typeface="Wingdings" panose="05000000000000000000" pitchFamily="2" charset="2"/>
              <a:buChar char="n"/>
            </a:pPr>
            <a:r>
              <a:rPr lang="zh-TW" altLang="en-US" sz="2400" dirty="0">
                <a:solidFill>
                  <a:schemeClr val="accent2">
                    <a:lumMod val="50000"/>
                  </a:schemeClr>
                </a:solidFill>
                <a:ea typeface="微軟正黑體" panose="020B0604030504040204" pitchFamily="34" charset="-120"/>
                <a:cs typeface="Arial" panose="020B0604020202020204" pitchFamily="34" charset="0"/>
              </a:rPr>
              <a:t>採購立案</a:t>
            </a:r>
            <a:r>
              <a:rPr lang="en-US" altLang="zh-TW" sz="2400" b="0" dirty="0" smtClean="0">
                <a:solidFill>
                  <a:schemeClr val="accent2">
                    <a:lumMod val="50000"/>
                  </a:schemeClr>
                </a:solidFill>
                <a:ea typeface="微軟正黑體" panose="020B0604030504040204" pitchFamily="34" charset="-120"/>
                <a:cs typeface="Arial" panose="020B0604020202020204" pitchFamily="34" charset="0"/>
              </a:rPr>
              <a:t>-</a:t>
            </a:r>
            <a:r>
              <a:rPr lang="zh-TW" altLang="en-US" sz="2400" b="0" dirty="0">
                <a:solidFill>
                  <a:schemeClr val="accent2">
                    <a:lumMod val="50000"/>
                  </a:schemeClr>
                </a:solidFill>
                <a:ea typeface="微軟正黑體" panose="020B0604030504040204" pitchFamily="34" charset="-120"/>
                <a:cs typeface="Arial" charset="0"/>
              </a:rPr>
              <a:t>採購品項</a:t>
            </a:r>
            <a:r>
              <a:rPr lang="zh-TW" altLang="en-US" sz="2400" b="0" dirty="0" smtClean="0">
                <a:solidFill>
                  <a:schemeClr val="accent2">
                    <a:lumMod val="50000"/>
                  </a:schemeClr>
                </a:solidFill>
                <a:ea typeface="微軟正黑體" panose="020B0604030504040204" pitchFamily="34" charset="-120"/>
                <a:cs typeface="Arial" charset="0"/>
              </a:rPr>
              <a:t>需</a:t>
            </a:r>
            <a:r>
              <a:rPr lang="zh-TW" altLang="en-US" sz="2400" b="0" dirty="0">
                <a:solidFill>
                  <a:schemeClr val="accent2">
                    <a:lumMod val="50000"/>
                  </a:schemeClr>
                </a:solidFill>
                <a:ea typeface="微軟正黑體" panose="020B0604030504040204" pitchFamily="34" charset="-120"/>
                <a:cs typeface="Arial" charset="0"/>
              </a:rPr>
              <a:t>於</a:t>
            </a:r>
            <a:r>
              <a:rPr lang="zh-TW" altLang="en-US" sz="2400" u="sng" dirty="0">
                <a:solidFill>
                  <a:srgbClr val="FF0000"/>
                </a:solidFill>
                <a:ea typeface="微軟正黑體" panose="020B0604030504040204" pitchFamily="34" charset="-120"/>
                <a:cs typeface="Arial" charset="0"/>
              </a:rPr>
              <a:t>規格</a:t>
            </a:r>
            <a:r>
              <a:rPr kumimoji="1" lang="zh-TW" altLang="en-US" sz="2400" b="0" dirty="0">
                <a:solidFill>
                  <a:schemeClr val="accent2">
                    <a:lumMod val="50000"/>
                  </a:schemeClr>
                </a:solidFill>
                <a:ea typeface="微軟正黑體" panose="020B0604030504040204" pitchFamily="34" charset="-120"/>
                <a:cs typeface="Arial" panose="020B0604020202020204" pitchFamily="34" charset="0"/>
              </a:rPr>
              <a:t>欄位載明</a:t>
            </a:r>
            <a:r>
              <a:rPr kumimoji="1" lang="en-US" altLang="zh-TW" sz="2400" dirty="0">
                <a:solidFill>
                  <a:srgbClr val="FF0000"/>
                </a:solidFill>
                <a:ea typeface="微軟正黑體" panose="020B0604030504040204" pitchFamily="34" charset="-120"/>
                <a:cs typeface="Arial" panose="020B0604020202020204" pitchFamily="34" charset="0"/>
              </a:rPr>
              <a:t>「</a:t>
            </a:r>
            <a:r>
              <a:rPr kumimoji="1" lang="zh-TW" altLang="en-US" sz="2400" dirty="0">
                <a:solidFill>
                  <a:srgbClr val="FF0000"/>
                </a:solidFill>
                <a:ea typeface="微軟正黑體" panose="020B0604030504040204" pitchFamily="34" charset="-120"/>
                <a:cs typeface="Arial" panose="020B0604020202020204" pitchFamily="34" charset="0"/>
              </a:rPr>
              <a:t>廠牌及型號」</a:t>
            </a:r>
            <a:r>
              <a:rPr kumimoji="1" lang="zh-TW" altLang="en-US" sz="2400" b="0" dirty="0">
                <a:solidFill>
                  <a:srgbClr val="401D00"/>
                </a:solidFill>
                <a:ea typeface="微軟正黑體" panose="020B0604030504040204" pitchFamily="34" charset="-120"/>
                <a:cs typeface="Arial" panose="020B0604020202020204" pitchFamily="34" charset="0"/>
              </a:rPr>
              <a:t>，</a:t>
            </a:r>
            <a:r>
              <a:rPr kumimoji="1" lang="zh-TW" altLang="en-US" sz="2400" b="0" dirty="0">
                <a:solidFill>
                  <a:schemeClr val="accent2">
                    <a:lumMod val="50000"/>
                  </a:schemeClr>
                </a:solidFill>
                <a:ea typeface="微軟正黑體" panose="020B0604030504040204" pitchFamily="34" charset="-120"/>
                <a:cs typeface="Arial" panose="020B0604020202020204" pitchFamily="34" charset="0"/>
              </a:rPr>
              <a:t>或詳述重要規格，如未詳述一律</a:t>
            </a:r>
            <a:r>
              <a:rPr lang="en-US" altLang="zh-TW" sz="2400" dirty="0">
                <a:solidFill>
                  <a:schemeClr val="accent2">
                    <a:lumMod val="50000"/>
                  </a:schemeClr>
                </a:solidFill>
                <a:ea typeface="微軟正黑體" panose="020B0604030504040204" pitchFamily="34" charset="-120"/>
                <a:cs typeface="Arial" charset="0"/>
              </a:rPr>
              <a:t>『</a:t>
            </a:r>
            <a:r>
              <a:rPr lang="zh-TW" altLang="en-US" sz="2400" dirty="0">
                <a:solidFill>
                  <a:schemeClr val="accent2">
                    <a:lumMod val="50000"/>
                  </a:schemeClr>
                </a:solidFill>
                <a:ea typeface="微軟正黑體" panose="020B0604030504040204" pitchFamily="34" charset="-120"/>
                <a:cs typeface="Arial" charset="0"/>
              </a:rPr>
              <a:t>退件</a:t>
            </a:r>
            <a:r>
              <a:rPr lang="en-US" altLang="zh-TW" sz="2400" dirty="0">
                <a:solidFill>
                  <a:schemeClr val="accent2">
                    <a:lumMod val="50000"/>
                  </a:schemeClr>
                </a:solidFill>
                <a:ea typeface="微軟正黑體" panose="020B0604030504040204" pitchFamily="34" charset="-120"/>
                <a:cs typeface="Arial" charset="0"/>
              </a:rPr>
              <a:t>』</a:t>
            </a:r>
            <a:r>
              <a:rPr lang="zh-TW" altLang="en-US" sz="2400" b="0" dirty="0">
                <a:solidFill>
                  <a:schemeClr val="accent2">
                    <a:lumMod val="50000"/>
                  </a:schemeClr>
                </a:solidFill>
                <a:ea typeface="微軟正黑體" panose="020B0604030504040204" pitchFamily="34" charset="-120"/>
                <a:cs typeface="Arial" charset="0"/>
              </a:rPr>
              <a:t>予經辦人。</a:t>
            </a:r>
            <a:endParaRPr kumimoji="1" lang="en-US" altLang="zh-TW" sz="2400" b="0" dirty="0">
              <a:solidFill>
                <a:schemeClr val="accent2">
                  <a:lumMod val="50000"/>
                </a:schemeClr>
              </a:solidFill>
              <a:ea typeface="微軟正黑體" panose="020B0604030504040204" pitchFamily="34" charset="-120"/>
              <a:cs typeface="Arial" panose="020B0604020202020204" pitchFamily="34" charset="0"/>
            </a:endParaRPr>
          </a:p>
          <a:p>
            <a:pPr marL="571500" indent="-571500">
              <a:lnSpc>
                <a:spcPts val="3500"/>
              </a:lnSpc>
              <a:buFont typeface="Wingdings" panose="05000000000000000000" pitchFamily="2" charset="2"/>
              <a:buChar char="n"/>
            </a:pPr>
            <a:r>
              <a:rPr lang="zh-TW" altLang="en-US" sz="2400" dirty="0">
                <a:solidFill>
                  <a:schemeClr val="accent2">
                    <a:lumMod val="50000"/>
                  </a:schemeClr>
                </a:solidFill>
                <a:ea typeface="微軟正黑體" panose="020B0604030504040204" pitchFamily="34" charset="-120"/>
                <a:cs typeface="Arial" charset="0"/>
              </a:rPr>
              <a:t>到貨點收</a:t>
            </a:r>
            <a:r>
              <a:rPr lang="en-US" altLang="zh-TW" sz="2400" b="0" dirty="0">
                <a:solidFill>
                  <a:schemeClr val="accent2">
                    <a:lumMod val="50000"/>
                  </a:schemeClr>
                </a:solidFill>
                <a:ea typeface="微軟正黑體" panose="020B0604030504040204" pitchFamily="34" charset="-120"/>
                <a:cs typeface="Arial" charset="0"/>
              </a:rPr>
              <a:t>-</a:t>
            </a:r>
            <a:r>
              <a:rPr lang="zh-TW" altLang="en-US" sz="2400" b="0" dirty="0">
                <a:solidFill>
                  <a:schemeClr val="accent2">
                    <a:lumMod val="50000"/>
                  </a:schemeClr>
                </a:solidFill>
                <a:ea typeface="微軟正黑體" panose="020B0604030504040204" pitchFamily="34" charset="-120"/>
                <a:cs typeface="Arial" charset="0"/>
              </a:rPr>
              <a:t>需確認採購品項之規格及</a:t>
            </a:r>
            <a:r>
              <a:rPr lang="zh-TW" altLang="en-US" sz="2400" b="0" dirty="0" smtClean="0">
                <a:solidFill>
                  <a:schemeClr val="accent2">
                    <a:lumMod val="50000"/>
                  </a:schemeClr>
                </a:solidFill>
                <a:ea typeface="微軟正黑體" panose="020B0604030504040204" pitchFamily="34" charset="-120"/>
                <a:cs typeface="Arial" charset="0"/>
              </a:rPr>
              <a:t>數量相符，</a:t>
            </a:r>
            <a:r>
              <a:rPr lang="zh-TW" altLang="en-US" sz="2400" b="0" dirty="0">
                <a:solidFill>
                  <a:schemeClr val="accent2">
                    <a:lumMod val="50000"/>
                  </a:schemeClr>
                </a:solidFill>
                <a:ea typeface="微軟正黑體" panose="020B0604030504040204" pitchFamily="34" charset="-120"/>
                <a:cs typeface="Arial" charset="0"/>
              </a:rPr>
              <a:t>驗收附件請上傳採購標的之</a:t>
            </a:r>
            <a:r>
              <a:rPr lang="en-US" altLang="zh-TW" sz="2400" dirty="0">
                <a:solidFill>
                  <a:srgbClr val="FF0000"/>
                </a:solidFill>
                <a:ea typeface="微軟正黑體" panose="020B0604030504040204" pitchFamily="34" charset="-120"/>
                <a:cs typeface="Arial" panose="020B0604020202020204" pitchFamily="34" charset="0"/>
              </a:rPr>
              <a:t>「</a:t>
            </a:r>
            <a:r>
              <a:rPr lang="zh-TW" altLang="en-US" sz="2400" dirty="0">
                <a:solidFill>
                  <a:srgbClr val="FF0000"/>
                </a:solidFill>
                <a:ea typeface="微軟正黑體" panose="020B0604030504040204" pitchFamily="34" charset="-120"/>
                <a:cs typeface="Arial" charset="0"/>
              </a:rPr>
              <a:t>送貨單</a:t>
            </a:r>
            <a:r>
              <a:rPr lang="zh-TW" altLang="en-US" sz="2400" dirty="0">
                <a:solidFill>
                  <a:srgbClr val="FF0000"/>
                </a:solidFill>
                <a:ea typeface="微軟正黑體" panose="020B0604030504040204" pitchFamily="34" charset="-120"/>
                <a:cs typeface="Arial" panose="020B0604020202020204" pitchFamily="34" charset="0"/>
              </a:rPr>
              <a:t>」</a:t>
            </a:r>
            <a:r>
              <a:rPr lang="zh-TW" altLang="en-US" sz="2400" b="0" dirty="0">
                <a:solidFill>
                  <a:srgbClr val="401D00"/>
                </a:solidFill>
                <a:ea typeface="微軟正黑體" panose="020B0604030504040204" pitchFamily="34" charset="-120"/>
                <a:cs typeface="Arial" charset="0"/>
              </a:rPr>
              <a:t>或</a:t>
            </a:r>
            <a:r>
              <a:rPr lang="en-US" altLang="zh-TW" sz="2400" dirty="0">
                <a:solidFill>
                  <a:srgbClr val="FF0000"/>
                </a:solidFill>
                <a:ea typeface="微軟正黑體" panose="020B0604030504040204" pitchFamily="34" charset="-120"/>
                <a:cs typeface="Arial" panose="020B0604020202020204" pitchFamily="34" charset="0"/>
              </a:rPr>
              <a:t>「</a:t>
            </a:r>
            <a:r>
              <a:rPr lang="zh-TW" altLang="en-US" sz="2400" dirty="0">
                <a:solidFill>
                  <a:srgbClr val="FF0000"/>
                </a:solidFill>
                <a:ea typeface="微軟正黑體" panose="020B0604030504040204" pitchFamily="34" charset="-120"/>
                <a:cs typeface="Arial" panose="020B0604020202020204" pitchFamily="34" charset="0"/>
              </a:rPr>
              <a:t>相關</a:t>
            </a:r>
            <a:r>
              <a:rPr lang="zh-TW" altLang="en-US" sz="2400" dirty="0">
                <a:solidFill>
                  <a:srgbClr val="FF0000"/>
                </a:solidFill>
                <a:ea typeface="微軟正黑體" panose="020B0604030504040204" pitchFamily="34" charset="-120"/>
                <a:cs typeface="Arial" charset="0"/>
              </a:rPr>
              <a:t>佐證資料</a:t>
            </a:r>
            <a:r>
              <a:rPr lang="en-US" altLang="zh-TW" sz="2400" dirty="0">
                <a:solidFill>
                  <a:srgbClr val="FF0000"/>
                </a:solidFill>
                <a:ea typeface="微軟正黑體" panose="020B0604030504040204" pitchFamily="34" charset="-120"/>
                <a:cs typeface="Arial" charset="0"/>
              </a:rPr>
              <a:t>(</a:t>
            </a:r>
            <a:r>
              <a:rPr lang="zh-TW" altLang="en-US" sz="2400" dirty="0">
                <a:solidFill>
                  <a:srgbClr val="FF0000"/>
                </a:solidFill>
                <a:ea typeface="微軟正黑體" panose="020B0604030504040204" pitchFamily="34" charset="-120"/>
                <a:cs typeface="Arial" charset="0"/>
              </a:rPr>
              <a:t>照片等</a:t>
            </a:r>
            <a:r>
              <a:rPr lang="en-US" altLang="zh-TW" sz="2400" dirty="0">
                <a:solidFill>
                  <a:srgbClr val="FF0000"/>
                </a:solidFill>
                <a:ea typeface="微軟正黑體" panose="020B0604030504040204" pitchFamily="34" charset="-120"/>
                <a:cs typeface="Arial" charset="0"/>
              </a:rPr>
              <a:t>)</a:t>
            </a:r>
            <a:r>
              <a:rPr lang="zh-TW" altLang="en-US" sz="2400" dirty="0">
                <a:solidFill>
                  <a:srgbClr val="FF0000"/>
                </a:solidFill>
                <a:ea typeface="微軟正黑體" panose="020B0604030504040204" pitchFamily="34" charset="-120"/>
                <a:cs typeface="Arial" panose="020B0604020202020204" pitchFamily="34" charset="0"/>
              </a:rPr>
              <a:t> 」 </a:t>
            </a:r>
            <a:r>
              <a:rPr lang="zh-TW" altLang="en-US" sz="2400" dirty="0">
                <a:solidFill>
                  <a:srgbClr val="401D00"/>
                </a:solidFill>
                <a:ea typeface="微軟正黑體" panose="020B0604030504040204" pitchFamily="34" charset="-120"/>
                <a:cs typeface="Arial" charset="0"/>
              </a:rPr>
              <a:t>。</a:t>
            </a:r>
            <a:r>
              <a:rPr lang="zh-TW" altLang="en-US" sz="2400" b="0" dirty="0">
                <a:solidFill>
                  <a:schemeClr val="accent2">
                    <a:lumMod val="50000"/>
                  </a:schemeClr>
                </a:solidFill>
                <a:ea typeface="微軟正黑體" panose="020B0604030504040204" pitchFamily="34" charset="-120"/>
                <a:cs typeface="Arial" charset="0"/>
              </a:rPr>
              <a:t>若有上述「設備物品未到貨即申請驗收」情況，保管組將執行</a:t>
            </a:r>
            <a:r>
              <a:rPr lang="en-US" altLang="zh-TW" sz="2400" dirty="0">
                <a:solidFill>
                  <a:schemeClr val="accent2">
                    <a:lumMod val="50000"/>
                  </a:schemeClr>
                </a:solidFill>
                <a:ea typeface="微軟正黑體" panose="020B0604030504040204" pitchFamily="34" charset="-120"/>
                <a:cs typeface="Arial" charset="0"/>
              </a:rPr>
              <a:t>『</a:t>
            </a:r>
            <a:r>
              <a:rPr lang="zh-TW" altLang="en-US" sz="2400" dirty="0">
                <a:solidFill>
                  <a:schemeClr val="accent2">
                    <a:lumMod val="50000"/>
                  </a:schemeClr>
                </a:solidFill>
                <a:ea typeface="微軟正黑體" panose="020B0604030504040204" pitchFamily="34" charset="-120"/>
                <a:cs typeface="Arial" charset="0"/>
              </a:rPr>
              <a:t>退件</a:t>
            </a:r>
            <a:r>
              <a:rPr lang="en-US" altLang="zh-TW" sz="2400" dirty="0">
                <a:solidFill>
                  <a:schemeClr val="accent2">
                    <a:lumMod val="50000"/>
                  </a:schemeClr>
                </a:solidFill>
                <a:ea typeface="微軟正黑體" panose="020B0604030504040204" pitchFamily="34" charset="-120"/>
                <a:cs typeface="Arial" charset="0"/>
              </a:rPr>
              <a:t>』</a:t>
            </a:r>
            <a:r>
              <a:rPr lang="zh-TW" altLang="en-US" sz="2400" b="0" dirty="0">
                <a:solidFill>
                  <a:schemeClr val="accent2">
                    <a:lumMod val="50000"/>
                  </a:schemeClr>
                </a:solidFill>
                <a:ea typeface="微軟正黑體" panose="020B0604030504040204" pitchFamily="34" charset="-120"/>
                <a:cs typeface="Arial" charset="0"/>
              </a:rPr>
              <a:t>予經辦人。</a:t>
            </a:r>
            <a:endParaRPr lang="en-US" altLang="zh-TW" sz="2400" b="0" dirty="0">
              <a:solidFill>
                <a:schemeClr val="accent2">
                  <a:lumMod val="50000"/>
                </a:schemeClr>
              </a:solidFill>
              <a:ea typeface="微軟正黑體" panose="020B0604030504040204" pitchFamily="34" charset="-120"/>
              <a:cs typeface="Arial" charset="0"/>
            </a:endParaRPr>
          </a:p>
          <a:p>
            <a:pPr marL="571500" indent="-571500">
              <a:lnSpc>
                <a:spcPts val="3500"/>
              </a:lnSpc>
              <a:buFont typeface="Wingdings" panose="05000000000000000000" pitchFamily="2" charset="2"/>
              <a:buChar char="n"/>
            </a:pPr>
            <a:r>
              <a:rPr lang="zh-TW" altLang="en-US" sz="2400" dirty="0">
                <a:solidFill>
                  <a:schemeClr val="accent2">
                    <a:lumMod val="50000"/>
                  </a:schemeClr>
                </a:solidFill>
                <a:ea typeface="微軟正黑體" panose="020B0604030504040204" pitchFamily="34" charset="-120"/>
                <a:cs typeface="Arial" charset="0"/>
              </a:rPr>
              <a:t>功能驗收</a:t>
            </a:r>
            <a:r>
              <a:rPr lang="en-US" altLang="zh-TW" sz="2400" b="0" dirty="0">
                <a:solidFill>
                  <a:schemeClr val="accent2">
                    <a:lumMod val="50000"/>
                  </a:schemeClr>
                </a:solidFill>
                <a:ea typeface="微軟正黑體" panose="020B0604030504040204" pitchFamily="34" charset="-120"/>
                <a:cs typeface="Arial" charset="0"/>
              </a:rPr>
              <a:t>-</a:t>
            </a:r>
            <a:r>
              <a:rPr lang="zh-TW" altLang="en-US" sz="2400" b="0" dirty="0">
                <a:solidFill>
                  <a:schemeClr val="accent2">
                    <a:lumMod val="50000"/>
                  </a:schemeClr>
                </a:solidFill>
                <a:ea typeface="微軟正黑體" panose="020B0604030504040204" pitchFamily="34" charset="-120"/>
                <a:cs typeface="Arial" charset="0"/>
              </a:rPr>
              <a:t>保管人覆核驗收採購品項之規格及數量無誤，執行系統驗收。</a:t>
            </a:r>
            <a:endParaRPr lang="en-US" altLang="zh-TW" sz="2400" b="0" dirty="0">
              <a:solidFill>
                <a:schemeClr val="accent2">
                  <a:lumMod val="50000"/>
                </a:schemeClr>
              </a:solidFill>
              <a:ea typeface="微軟正黑體" panose="020B0604030504040204" pitchFamily="34" charset="-120"/>
              <a:cs typeface="Arial" charset="0"/>
            </a:endParaRPr>
          </a:p>
        </p:txBody>
      </p:sp>
      <p:sp>
        <p:nvSpPr>
          <p:cNvPr id="5" name="投影片編號版面配置區 4"/>
          <p:cNvSpPr>
            <a:spLocks noGrp="1"/>
          </p:cNvSpPr>
          <p:nvPr>
            <p:ph type="sldNum" sz="quarter" idx="12"/>
          </p:nvPr>
        </p:nvSpPr>
        <p:spPr/>
        <p:txBody>
          <a:bodyPr/>
          <a:lstStyle/>
          <a:p>
            <a:fld id="{7A643748-EA64-4C66-B8B9-205DE386B7BC}" type="slidenum">
              <a:rPr lang="zh-TW" altLang="en-US" smtClean="0"/>
              <a:t>6</a:t>
            </a:fld>
            <a:endParaRPr lang="zh-TW" altLang="en-US"/>
          </a:p>
        </p:txBody>
      </p:sp>
    </p:spTree>
    <p:extLst>
      <p:ext uri="{BB962C8B-B14F-4D97-AF65-F5344CB8AC3E}">
        <p14:creationId xmlns:p14="http://schemas.microsoft.com/office/powerpoint/2010/main" val="203962459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51520" y="1108849"/>
            <a:ext cx="8712968" cy="5542543"/>
          </a:xfrm>
          <a:prstGeom prst="rect">
            <a:avLst/>
          </a:prstGeom>
        </p:spPr>
        <p:txBody>
          <a:bodyPr wrap="square">
            <a:spAutoFit/>
          </a:bodyPr>
          <a:lstStyle/>
          <a:p>
            <a:pPr marL="571500" indent="-360000">
              <a:lnSpc>
                <a:spcPts val="3500"/>
              </a:lnSpc>
              <a:buFont typeface="Wingdings" panose="05000000000000000000" pitchFamily="2" charset="2"/>
              <a:buChar char="n"/>
            </a:pPr>
            <a:r>
              <a:rPr lang="zh-TW" altLang="en-US" sz="2400" b="1" dirty="0">
                <a:solidFill>
                  <a:srgbClr val="0000FF"/>
                </a:solidFill>
                <a:latin typeface="微軟正黑體" panose="020B0604030504040204" pitchFamily="34" charset="-120"/>
                <a:ea typeface="微軟正黑體" panose="020B0604030504040204" pitchFamily="34" charset="-120"/>
                <a:cs typeface="Arial" charset="0"/>
              </a:rPr>
              <a:t>一般採購</a:t>
            </a:r>
            <a:r>
              <a:rPr lang="en-US" altLang="zh-TW" sz="2400" b="1" dirty="0">
                <a:solidFill>
                  <a:srgbClr val="0000FF"/>
                </a:solidFill>
                <a:latin typeface="微軟正黑體" panose="020B0604030504040204" pitchFamily="34" charset="-120"/>
                <a:ea typeface="微軟正黑體" panose="020B0604030504040204" pitchFamily="34" charset="-120"/>
                <a:cs typeface="Arial" charset="0"/>
              </a:rPr>
              <a:t>(</a:t>
            </a:r>
            <a:r>
              <a:rPr lang="zh-TW" altLang="en-US" sz="2400" b="1" dirty="0">
                <a:solidFill>
                  <a:srgbClr val="0000FF"/>
                </a:solidFill>
                <a:latin typeface="微軟正黑體" panose="020B0604030504040204" pitchFamily="34" charset="-120"/>
                <a:ea typeface="微軟正黑體" panose="020B0604030504040204" pitchFamily="34" charset="-120"/>
                <a:cs typeface="Arial" charset="0"/>
              </a:rPr>
              <a:t>＞</a:t>
            </a:r>
            <a:r>
              <a:rPr lang="en-US" altLang="zh-TW" sz="2400" b="1" dirty="0">
                <a:solidFill>
                  <a:srgbClr val="0000FF"/>
                </a:solidFill>
                <a:latin typeface="微軟正黑體" panose="020B0604030504040204" pitchFamily="34" charset="-120"/>
                <a:ea typeface="微軟正黑體" panose="020B0604030504040204" pitchFamily="34" charset="-120"/>
                <a:cs typeface="Arial" charset="0"/>
              </a:rPr>
              <a:t>10</a:t>
            </a:r>
            <a:r>
              <a:rPr lang="zh-TW" altLang="zh-TW" sz="2400" b="1" dirty="0">
                <a:solidFill>
                  <a:srgbClr val="0000FF"/>
                </a:solidFill>
                <a:latin typeface="微軟正黑體" panose="020B0604030504040204" pitchFamily="34" charset="-120"/>
                <a:ea typeface="微軟正黑體" panose="020B0604030504040204" pitchFamily="34" charset="-120"/>
                <a:cs typeface="Arial" charset="0"/>
              </a:rPr>
              <a:t>萬元</a:t>
            </a:r>
            <a:r>
              <a:rPr lang="en-US" altLang="zh-TW" sz="2400" b="1" dirty="0">
                <a:solidFill>
                  <a:srgbClr val="0000FF"/>
                </a:solidFill>
                <a:latin typeface="微軟正黑體" panose="020B0604030504040204" pitchFamily="34" charset="-120"/>
                <a:ea typeface="微軟正黑體" panose="020B0604030504040204" pitchFamily="34" charset="-120"/>
                <a:cs typeface="Arial" charset="0"/>
              </a:rPr>
              <a:t>)</a:t>
            </a:r>
          </a:p>
          <a:p>
            <a:pPr marL="571500" indent="-360000">
              <a:lnSpc>
                <a:spcPts val="3000"/>
              </a:lnSpc>
              <a:buFont typeface="Wingdings" panose="05000000000000000000" pitchFamily="2" charset="2"/>
              <a:buChar char="n"/>
            </a:pP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採購立案</a:t>
            </a:r>
            <a:r>
              <a:rPr lang="en-US" altLang="zh-TW" sz="2000" b="1" dirty="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 </a:t>
            </a:r>
            <a:r>
              <a:rPr lang="zh-TW" altLang="en-US" sz="2000" b="1" dirty="0">
                <a:solidFill>
                  <a:srgbClr val="FF0000"/>
                </a:solidFill>
                <a:latin typeface="微軟正黑體" panose="020B0604030504040204" pitchFamily="34" charset="-120"/>
                <a:ea typeface="微軟正黑體" panose="020B0604030504040204" pitchFamily="34" charset="-120"/>
              </a:rPr>
              <a:t> 「採購名稱</a:t>
            </a:r>
            <a:r>
              <a:rPr lang="zh-TW" altLang="en-US" sz="2000" b="1" dirty="0" smtClean="0">
                <a:solidFill>
                  <a:srgbClr val="FF0000"/>
                </a:solidFill>
                <a:latin typeface="微軟正黑體" panose="020B0604030504040204" pitchFamily="34" charset="-120"/>
                <a:ea typeface="微軟正黑體" panose="020B0604030504040204" pitchFamily="34" charset="-120"/>
              </a:rPr>
              <a:t>」應與核定清冊之品名一致</a:t>
            </a:r>
            <a:r>
              <a:rPr lang="zh-TW" altLang="en-US" sz="2000" dirty="0" smtClean="0">
                <a:solidFill>
                  <a:schemeClr val="accent2">
                    <a:lumMod val="50000"/>
                  </a:schemeClr>
                </a:solidFill>
                <a:latin typeface="微軟正黑體" panose="020B0604030504040204" pitchFamily="34" charset="-120"/>
                <a:ea typeface="微軟正黑體" panose="020B0604030504040204" pitchFamily="34" charset="-120"/>
                <a:cs typeface="Arial" panose="020B0604020202020204" pitchFamily="34" charset="0"/>
              </a:rPr>
              <a:t>，採購品項需</a:t>
            </a:r>
            <a:r>
              <a:rPr lang="zh-TW" altLang="en-US" sz="20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詳述</a:t>
            </a:r>
            <a:r>
              <a:rPr lang="en-US" altLang="zh-TW" sz="2000" b="1" dirty="0">
                <a:solidFill>
                  <a:srgbClr val="FF0000"/>
                </a:solidFill>
                <a:latin typeface="微軟正黑體" panose="020B0604030504040204" pitchFamily="34" charset="-120"/>
                <a:ea typeface="微軟正黑體" panose="020B0604030504040204" pitchFamily="34" charset="-120"/>
                <a:cs typeface="Arial" charset="0"/>
              </a:rPr>
              <a:t>「</a:t>
            </a:r>
            <a:r>
              <a:rPr lang="zh-TW" altLang="en-US" sz="20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規格</a:t>
            </a:r>
            <a:r>
              <a:rPr lang="zh-TW" altLang="en-US" sz="2000" b="1" dirty="0">
                <a:solidFill>
                  <a:srgbClr val="FF0000"/>
                </a:solidFill>
                <a:latin typeface="微軟正黑體" panose="020B0604030504040204" pitchFamily="34" charset="-120"/>
                <a:ea typeface="微軟正黑體" panose="020B0604030504040204" pitchFamily="34" charset="-120"/>
                <a:cs typeface="Arial" charset="0"/>
              </a:rPr>
              <a:t>」</a:t>
            </a:r>
            <a:r>
              <a:rPr lang="zh-TW" altLang="en-US" sz="20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欄位</a:t>
            </a:r>
            <a:r>
              <a:rPr lang="zh-TW" altLang="en-US" sz="2000" dirty="0" smtClean="0">
                <a:solidFill>
                  <a:schemeClr val="accent3">
                    <a:lumMod val="50000"/>
                  </a:schemeClr>
                </a:solidFill>
                <a:latin typeface="微軟正黑體" panose="020B0604030504040204" pitchFamily="34" charset="-120"/>
                <a:ea typeface="微軟正黑體" panose="020B0604030504040204" pitchFamily="34" charset="-120"/>
                <a:cs typeface="Arial" panose="020B0604020202020204" pitchFamily="34" charset="0"/>
              </a:rPr>
              <a:t>，</a:t>
            </a:r>
            <a:r>
              <a:rPr lang="zh-TW" altLang="en-US" sz="2000" dirty="0" smtClean="0">
                <a:solidFill>
                  <a:srgbClr val="401D00"/>
                </a:solidFill>
                <a:latin typeface="微軟正黑體" panose="020B0604030504040204" pitchFamily="34" charset="-120"/>
                <a:ea typeface="微軟正黑體" panose="020B0604030504040204" pitchFamily="34" charset="-120"/>
                <a:cs typeface="Arial" panose="020B0604020202020204" pitchFamily="34" charset="0"/>
              </a:rPr>
              <a:t>如</a:t>
            </a:r>
            <a:r>
              <a:rPr lang="zh-TW" altLang="en-US" sz="2000" dirty="0">
                <a:solidFill>
                  <a:srgbClr val="401D00"/>
                </a:solidFill>
                <a:latin typeface="微軟正黑體" panose="020B0604030504040204" pitchFamily="34" charset="-120"/>
                <a:ea typeface="微軟正黑體" panose="020B0604030504040204" pitchFamily="34" charset="-120"/>
                <a:cs typeface="Arial" panose="020B0604020202020204" pitchFamily="34" charset="0"/>
              </a:rPr>
              <a:t>未詳述一律</a:t>
            </a:r>
            <a:r>
              <a:rPr lang="en-US" altLang="zh-TW" sz="2000" b="1" dirty="0">
                <a:solidFill>
                  <a:schemeClr val="accent2">
                    <a:lumMod val="50000"/>
                  </a:schemeClr>
                </a:solidFill>
                <a:latin typeface="微軟正黑體" panose="020B0604030504040204" pitchFamily="34" charset="-120"/>
                <a:ea typeface="微軟正黑體" panose="020B0604030504040204" pitchFamily="34" charset="-120"/>
                <a:cs typeface="Arial" charset="0"/>
              </a:rPr>
              <a:t>『</a:t>
            </a: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cs typeface="Arial" charset="0"/>
              </a:rPr>
              <a:t>退件</a:t>
            </a:r>
            <a:r>
              <a:rPr lang="en-US" altLang="zh-TW" sz="2000" b="1" dirty="0">
                <a:solidFill>
                  <a:schemeClr val="accent2">
                    <a:lumMod val="50000"/>
                  </a:schemeClr>
                </a:solidFill>
                <a:latin typeface="微軟正黑體" panose="020B0604030504040204" pitchFamily="34" charset="-120"/>
                <a:ea typeface="微軟正黑體" panose="020B0604030504040204" pitchFamily="34" charset="-120"/>
                <a:cs typeface="Arial" charset="0"/>
              </a:rPr>
              <a:t>』</a:t>
            </a:r>
            <a:r>
              <a:rPr lang="zh-TW" altLang="en-US" sz="2000" dirty="0">
                <a:solidFill>
                  <a:srgbClr val="401D00"/>
                </a:solidFill>
                <a:latin typeface="微軟正黑體" panose="020B0604030504040204" pitchFamily="34" charset="-120"/>
                <a:ea typeface="微軟正黑體" panose="020B0604030504040204" pitchFamily="34" charset="-120"/>
                <a:cs typeface="Arial" charset="0"/>
              </a:rPr>
              <a:t>予經辦人。</a:t>
            </a:r>
            <a:endParaRPr lang="en-US" altLang="zh-TW" sz="200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endParaRPr>
          </a:p>
          <a:p>
            <a:pPr marL="571500" indent="-360000">
              <a:lnSpc>
                <a:spcPts val="3000"/>
              </a:lnSpc>
              <a:buFont typeface="Wingdings" panose="05000000000000000000" pitchFamily="2" charset="2"/>
              <a:buChar char="n"/>
            </a:pP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cs typeface="Arial" charset="0"/>
              </a:rPr>
              <a:t>到貨點收</a:t>
            </a:r>
            <a:r>
              <a:rPr lang="en-US" altLang="zh-TW" sz="2000" b="1" dirty="0" smtClean="0">
                <a:solidFill>
                  <a:schemeClr val="accent2">
                    <a:lumMod val="50000"/>
                  </a:schemeClr>
                </a:solidFill>
                <a:latin typeface="微軟正黑體" panose="020B0604030504040204" pitchFamily="34" charset="-120"/>
                <a:ea typeface="微軟正黑體" panose="020B0604030504040204" pitchFamily="34" charset="-120"/>
                <a:cs typeface="Arial" charset="0"/>
              </a:rPr>
              <a:t>-</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請購</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人應注意交貨品項應與</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契 約內容一致。交貨時務必於廠商送貨單上簽收及註記日期，作為驗收紀錄之</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附件</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，並據以填寫完成交貨之日期</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。並</a:t>
            </a:r>
            <a:r>
              <a:rPr lang="zh-TW" altLang="en-US" sz="2000" dirty="0">
                <a:solidFill>
                  <a:schemeClr val="accent2">
                    <a:lumMod val="50000"/>
                  </a:schemeClr>
                </a:solidFill>
                <a:highlight>
                  <a:srgbClr val="FFFF00"/>
                </a:highlight>
                <a:latin typeface="微軟正黑體" panose="020B0604030504040204" pitchFamily="34" charset="-120"/>
                <a:ea typeface="微軟正黑體" panose="020B0604030504040204" pitchFamily="34" charset="-120"/>
              </a:rPr>
              <a:t>同步執</a:t>
            </a:r>
            <a:r>
              <a:rPr lang="zh-TW" altLang="en-US" sz="2000" dirty="0" smtClean="0">
                <a:solidFill>
                  <a:schemeClr val="accent2">
                    <a:lumMod val="50000"/>
                  </a:schemeClr>
                </a:solidFill>
                <a:highlight>
                  <a:srgbClr val="FFFF00"/>
                </a:highlight>
                <a:latin typeface="微軟正黑體" panose="020B0604030504040204" pitchFamily="34" charset="-120"/>
                <a:ea typeface="微軟正黑體" panose="020B0604030504040204" pitchFamily="34" charset="-120"/>
              </a:rPr>
              <a:t>行</a:t>
            </a:r>
            <a:r>
              <a:rPr lang="en-US" altLang="zh-TW" sz="2000" dirty="0" smtClean="0">
                <a:solidFill>
                  <a:schemeClr val="accent2">
                    <a:lumMod val="50000"/>
                  </a:schemeClr>
                </a:solidFill>
                <a:highlight>
                  <a:srgbClr val="FFFF00"/>
                </a:highlight>
                <a:latin typeface="微軟正黑體" panose="020B0604030504040204" pitchFamily="34" charset="-120"/>
                <a:ea typeface="微軟正黑體" panose="020B0604030504040204" pitchFamily="34" charset="-120"/>
              </a:rPr>
              <a:t>ERP</a:t>
            </a:r>
            <a:r>
              <a:rPr lang="zh-TW" altLang="en-US" sz="2000" dirty="0" smtClean="0">
                <a:solidFill>
                  <a:schemeClr val="accent2">
                    <a:lumMod val="50000"/>
                  </a:schemeClr>
                </a:solidFill>
                <a:highlight>
                  <a:srgbClr val="FFFF00"/>
                </a:highlight>
                <a:latin typeface="微軟正黑體" panose="020B0604030504040204" pitchFamily="34" charset="-120"/>
                <a:ea typeface="微軟正黑體" panose="020B0604030504040204" pitchFamily="34" charset="-120"/>
              </a:rPr>
              <a:t>系統之</a:t>
            </a:r>
            <a:r>
              <a:rPr lang="zh-TW" altLang="en-US" sz="2000" dirty="0" smtClean="0">
                <a:solidFill>
                  <a:schemeClr val="accent2">
                    <a:lumMod val="50000"/>
                  </a:schemeClr>
                </a:solidFill>
                <a:highlight>
                  <a:srgbClr val="FFFF00"/>
                </a:highlight>
                <a:latin typeface="微軟正黑體" panose="020B0604030504040204" pitchFamily="34" charset="-120"/>
                <a:ea typeface="微軟正黑體" panose="020B0604030504040204" pitchFamily="34" charset="-120"/>
                <a:cs typeface="Arial" charset="0"/>
              </a:rPr>
              <a:t>到貨點收</a:t>
            </a:r>
            <a:r>
              <a:rPr lang="zh-TW" altLang="en-US" sz="2000" dirty="0" smtClean="0">
                <a:solidFill>
                  <a:schemeClr val="accent2">
                    <a:lumMod val="50000"/>
                  </a:schemeClr>
                </a:solidFill>
                <a:latin typeface="微軟正黑體" panose="020B0604030504040204" pitchFamily="34" charset="-120"/>
                <a:ea typeface="微軟正黑體" panose="020B0604030504040204" pitchFamily="34" charset="-120"/>
                <a:cs typeface="Arial" charset="0"/>
              </a:rPr>
              <a:t>，</a:t>
            </a:r>
            <a:r>
              <a:rPr lang="zh-TW" altLang="en-US" sz="2000" dirty="0" smtClean="0">
                <a:solidFill>
                  <a:schemeClr val="accent2">
                    <a:lumMod val="50000"/>
                  </a:schemeClr>
                </a:solidFill>
                <a:latin typeface="微軟正黑體" panose="020B0604030504040204" pitchFamily="34" charset="-120"/>
                <a:ea typeface="微軟正黑體" panose="020B0604030504040204" pitchFamily="34" charset="-120"/>
                <a:cs typeface="Arial" charset="0"/>
              </a:rPr>
              <a:t>驗收</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附件請上傳採購標的之</a:t>
            </a:r>
            <a:r>
              <a:rPr lang="en-US" altLang="zh-TW" sz="2000" b="1" dirty="0">
                <a:solidFill>
                  <a:srgbClr val="FF0000"/>
                </a:solidFill>
                <a:latin typeface="微軟正黑體" panose="020B0604030504040204" pitchFamily="34" charset="-120"/>
                <a:ea typeface="微軟正黑體" panose="020B0604030504040204" pitchFamily="34" charset="-120"/>
                <a:cs typeface="Arial" charset="0"/>
              </a:rPr>
              <a:t>「</a:t>
            </a:r>
            <a:r>
              <a:rPr lang="zh-TW" altLang="en-US" sz="2000" b="1" dirty="0">
                <a:solidFill>
                  <a:srgbClr val="FF0000"/>
                </a:solidFill>
                <a:latin typeface="微軟正黑體" panose="020B0604030504040204" pitchFamily="34" charset="-120"/>
                <a:ea typeface="微軟正黑體" panose="020B0604030504040204" pitchFamily="34" charset="-120"/>
                <a:cs typeface="Arial" charset="0"/>
              </a:rPr>
              <a:t>送貨單」</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或</a:t>
            </a:r>
            <a:r>
              <a:rPr lang="en-US" altLang="zh-TW" sz="2000" b="1" dirty="0">
                <a:solidFill>
                  <a:srgbClr val="FF0000"/>
                </a:solidFill>
                <a:latin typeface="微軟正黑體" panose="020B0604030504040204" pitchFamily="34" charset="-120"/>
                <a:ea typeface="微軟正黑體" panose="020B0604030504040204" pitchFamily="34" charset="-120"/>
                <a:cs typeface="Arial" charset="0"/>
              </a:rPr>
              <a:t>「</a:t>
            </a:r>
            <a:r>
              <a:rPr lang="zh-TW" altLang="en-US" sz="2000" b="1" dirty="0">
                <a:solidFill>
                  <a:srgbClr val="FF0000"/>
                </a:solidFill>
                <a:latin typeface="微軟正黑體" panose="020B0604030504040204" pitchFamily="34" charset="-120"/>
                <a:ea typeface="微軟正黑體" panose="020B0604030504040204" pitchFamily="34" charset="-120"/>
                <a:cs typeface="Arial" charset="0"/>
              </a:rPr>
              <a:t>佐證資料</a:t>
            </a:r>
            <a:r>
              <a:rPr lang="en-US" altLang="zh-TW" sz="2000" b="1" dirty="0">
                <a:solidFill>
                  <a:srgbClr val="FF0000"/>
                </a:solidFill>
                <a:latin typeface="微軟正黑體" panose="020B0604030504040204" pitchFamily="34" charset="-120"/>
                <a:ea typeface="微軟正黑體" panose="020B0604030504040204" pitchFamily="34" charset="-120"/>
                <a:cs typeface="Arial" charset="0"/>
              </a:rPr>
              <a:t>(</a:t>
            </a:r>
            <a:r>
              <a:rPr lang="zh-TW" altLang="en-US" sz="2000" b="1" dirty="0">
                <a:solidFill>
                  <a:srgbClr val="FF0000"/>
                </a:solidFill>
                <a:latin typeface="微軟正黑體" panose="020B0604030504040204" pitchFamily="34" charset="-120"/>
                <a:ea typeface="微軟正黑體" panose="020B0604030504040204" pitchFamily="34" charset="-120"/>
                <a:cs typeface="Arial" charset="0"/>
              </a:rPr>
              <a:t>照片等</a:t>
            </a:r>
            <a:r>
              <a:rPr lang="en-US" altLang="zh-TW" sz="2000" b="1" dirty="0">
                <a:solidFill>
                  <a:srgbClr val="FF0000"/>
                </a:solidFill>
                <a:latin typeface="微軟正黑體" panose="020B0604030504040204" pitchFamily="34" charset="-120"/>
                <a:ea typeface="微軟正黑體" panose="020B0604030504040204" pitchFamily="34" charset="-120"/>
                <a:cs typeface="Arial" charset="0"/>
              </a:rPr>
              <a:t>)</a:t>
            </a:r>
            <a:r>
              <a:rPr lang="zh-TW" altLang="en-US" sz="2000" b="1" dirty="0">
                <a:solidFill>
                  <a:srgbClr val="FF0000"/>
                </a:solidFill>
                <a:latin typeface="微軟正黑體" panose="020B0604030504040204" pitchFamily="34" charset="-120"/>
                <a:ea typeface="微軟正黑體" panose="020B0604030504040204" pitchFamily="34" charset="-120"/>
                <a:cs typeface="Arial" charset="0"/>
              </a:rPr>
              <a:t> 」</a:t>
            </a:r>
            <a:r>
              <a:rPr lang="zh-TW" altLang="en-US" sz="2000" dirty="0">
                <a:solidFill>
                  <a:srgbClr val="401D00"/>
                </a:solidFill>
                <a:latin typeface="微軟正黑體" panose="020B0604030504040204" pitchFamily="34" charset="-120"/>
                <a:ea typeface="微軟正黑體" panose="020B0604030504040204" pitchFamily="34" charset="-120"/>
                <a:cs typeface="Arial" charset="0"/>
              </a:rPr>
              <a:t>。</a:t>
            </a:r>
            <a:endParaRPr kumimoji="1" lang="en-US" altLang="zh-TW" sz="2000" b="1" dirty="0">
              <a:solidFill>
                <a:srgbClr val="401D00"/>
              </a:solidFill>
              <a:latin typeface="微軟正黑體" panose="020B0604030504040204" pitchFamily="34" charset="-120"/>
              <a:ea typeface="微軟正黑體" panose="020B0604030504040204" pitchFamily="34" charset="-120"/>
              <a:cs typeface="Arial" panose="020B0604020202020204" pitchFamily="34" charset="0"/>
            </a:endParaRPr>
          </a:p>
          <a:p>
            <a:pPr marL="571500" indent="-360000">
              <a:lnSpc>
                <a:spcPts val="3000"/>
              </a:lnSpc>
              <a:buFont typeface="Wingdings" panose="05000000000000000000" pitchFamily="2" charset="2"/>
              <a:buChar char="n"/>
            </a:pP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cs typeface="Arial" charset="0"/>
              </a:rPr>
              <a:t>功能驗收</a:t>
            </a:r>
            <a:r>
              <a:rPr lang="en-US" altLang="zh-TW" sz="2000" b="1" dirty="0">
                <a:solidFill>
                  <a:schemeClr val="accent2">
                    <a:lumMod val="50000"/>
                  </a:schemeClr>
                </a:solidFill>
                <a:latin typeface="微軟正黑體" panose="020B0604030504040204" pitchFamily="34" charset="-120"/>
                <a:ea typeface="微軟正黑體" panose="020B0604030504040204" pitchFamily="34" charset="-120"/>
                <a:cs typeface="Arial" charset="0"/>
              </a:rPr>
              <a:t>-</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保管人除驗收採購品項之規格及</a:t>
            </a:r>
            <a:r>
              <a:rPr lang="zh-TW" altLang="en-US" sz="2000" dirty="0" smtClean="0">
                <a:solidFill>
                  <a:schemeClr val="accent2">
                    <a:lumMod val="50000"/>
                  </a:schemeClr>
                </a:solidFill>
                <a:latin typeface="微軟正黑體" panose="020B0604030504040204" pitchFamily="34" charset="-120"/>
                <a:ea typeface="微軟正黑體" panose="020B0604030504040204" pitchFamily="34" charset="-120"/>
                <a:cs typeface="Arial" charset="0"/>
              </a:rPr>
              <a:t>數量相符，</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採購品項為</a:t>
            </a:r>
            <a:r>
              <a:rPr lang="zh-TW" altLang="zh-TW" sz="2000" u="sng" dirty="0">
                <a:solidFill>
                  <a:schemeClr val="accent2">
                    <a:lumMod val="50000"/>
                  </a:schemeClr>
                </a:solidFill>
                <a:latin typeface="微軟正黑體" panose="020B0604030504040204" pitchFamily="34" charset="-120"/>
                <a:ea typeface="微軟正黑體" panose="020B0604030504040204" pitchFamily="34" charset="-120"/>
              </a:rPr>
              <a:t>設備儀器類</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需填寫</a:t>
            </a:r>
            <a:r>
              <a:rPr lang="zh-TW" altLang="en-US" sz="2000" b="1" u="sng" dirty="0">
                <a:solidFill>
                  <a:srgbClr val="FF0000"/>
                </a:solidFill>
                <a:latin typeface="微軟正黑體" panose="020B0604030504040204" pitchFamily="34" charset="-120"/>
                <a:ea typeface="微軟正黑體" panose="020B0604030504040204" pitchFamily="34" charset="-120"/>
                <a:cs typeface="Arial" charset="0"/>
              </a:rPr>
              <a:t>功能測試紀錄單</a:t>
            </a:r>
            <a:r>
              <a:rPr lang="en-US" altLang="zh-TW" sz="2000" dirty="0" smtClean="0">
                <a:solidFill>
                  <a:schemeClr val="accent2">
                    <a:lumMod val="50000"/>
                  </a:schemeClr>
                </a:solidFill>
                <a:latin typeface="微軟正黑體" panose="020B0604030504040204" pitchFamily="34" charset="-120"/>
                <a:ea typeface="微軟正黑體" panose="020B0604030504040204" pitchFamily="34" charset="-120"/>
              </a:rPr>
              <a:t>(</a:t>
            </a:r>
            <a:r>
              <a:rPr lang="zh-TW" altLang="en-US" sz="2000" dirty="0" smtClean="0">
                <a:solidFill>
                  <a:schemeClr val="accent2">
                    <a:lumMod val="50000"/>
                  </a:schemeClr>
                </a:solidFill>
                <a:latin typeface="微軟正黑體" panose="020B0604030504040204" pitchFamily="34" charset="-120"/>
                <a:ea typeface="微軟正黑體" panose="020B0604030504040204" pitchFamily="34" charset="-120"/>
              </a:rPr>
              <a:t>建議</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依合約</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規格</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所載之規格逐筆分項測試功能效益</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，並於規格欄位載明</a:t>
            </a:r>
            <a:r>
              <a:rPr lang="en-US" altLang="zh-TW" sz="2000" b="1" dirty="0">
                <a:solidFill>
                  <a:srgbClr val="FF0000"/>
                </a:solidFill>
                <a:latin typeface="微軟正黑體" panose="020B0604030504040204" pitchFamily="34" charset="-120"/>
                <a:ea typeface="微軟正黑體" panose="020B0604030504040204" pitchFamily="34" charset="-120"/>
              </a:rPr>
              <a:t>「</a:t>
            </a:r>
            <a:r>
              <a:rPr lang="zh-TW" altLang="en-US" sz="2000" b="1" dirty="0">
                <a:solidFill>
                  <a:srgbClr val="FF0000"/>
                </a:solidFill>
                <a:latin typeface="微軟正黑體" panose="020B0604030504040204" pitchFamily="34" charset="-120"/>
                <a:ea typeface="微軟正黑體" panose="020B0604030504040204" pitchFamily="34" charset="-120"/>
              </a:rPr>
              <a:t>廠牌及型號」</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完成測試後需由保管人</a:t>
            </a:r>
            <a:r>
              <a:rPr lang="zh-TW" altLang="en-US" sz="2000" dirty="0">
                <a:solidFill>
                  <a:srgbClr val="FF0000"/>
                </a:solidFill>
                <a:latin typeface="微軟正黑體" panose="020B0604030504040204" pitchFamily="34" charset="-120"/>
                <a:ea typeface="微軟正黑體" panose="020B0604030504040204" pitchFamily="34" charset="-120"/>
                <a:cs typeface="Arial" charset="0"/>
              </a:rPr>
              <a:t>簽章及日期</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並上傳系統</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zh-TW" sz="2000" dirty="0">
                <a:solidFill>
                  <a:schemeClr val="accent2">
                    <a:lumMod val="50000"/>
                  </a:schemeClr>
                </a:solidFill>
                <a:latin typeface="微軟正黑體" panose="020B0604030504040204" pitchFamily="34" charset="-120"/>
                <a:ea typeface="微軟正黑體" panose="020B0604030504040204" pitchFamily="34" charset="-120"/>
              </a:rPr>
              <a:t>工程類</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需上傳</a:t>
            </a:r>
            <a:r>
              <a:rPr lang="zh-TW" altLang="en-US" sz="2000" u="sng" dirty="0">
                <a:solidFill>
                  <a:schemeClr val="accent2">
                    <a:lumMod val="50000"/>
                  </a:schemeClr>
                </a:solidFill>
                <a:latin typeface="微軟正黑體" panose="020B0604030504040204" pitchFamily="34" charset="-120"/>
                <a:ea typeface="微軟正黑體" panose="020B0604030504040204" pitchFamily="34" charset="-120"/>
                <a:cs typeface="Arial" charset="0"/>
              </a:rPr>
              <a:t>工程初驗紀錄單</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及驗收相關資料</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rPr>
              <a:t>見應備驗收資料一覽表</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rPr>
              <a:t>)</a:t>
            </a:r>
          </a:p>
          <a:p>
            <a:pPr marL="571500" indent="-360000">
              <a:lnSpc>
                <a:spcPts val="3000"/>
              </a:lnSpc>
              <a:buFont typeface="Wingdings" panose="05000000000000000000" pitchFamily="2" charset="2"/>
              <a:buChar char="n"/>
            </a:pPr>
            <a:r>
              <a:rPr lang="zh-TW" altLang="en-US" sz="2000" b="1" dirty="0">
                <a:solidFill>
                  <a:schemeClr val="accent2">
                    <a:lumMod val="50000"/>
                  </a:schemeClr>
                </a:solidFill>
                <a:latin typeface="微軟正黑體" panose="020B0604030504040204" pitchFamily="34" charset="-120"/>
                <a:ea typeface="微軟正黑體" panose="020B0604030504040204" pitchFamily="34" charset="-120"/>
                <a:cs typeface="Arial" charset="0"/>
              </a:rPr>
              <a:t>教育訓練</a:t>
            </a:r>
            <a:r>
              <a:rPr lang="en-US" altLang="zh-TW" sz="2000" b="1" dirty="0">
                <a:solidFill>
                  <a:schemeClr val="accent2">
                    <a:lumMod val="50000"/>
                  </a:schemeClr>
                </a:solidFill>
                <a:latin typeface="微軟正黑體" panose="020B0604030504040204" pitchFamily="34" charset="-120"/>
                <a:ea typeface="微軟正黑體" panose="020B0604030504040204" pitchFamily="34" charset="-120"/>
                <a:cs typeface="Arial" charset="0"/>
              </a:rPr>
              <a:t>-</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如合約載明需教育訓練，請上傳相關佐證資料</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a:t>
            </a:r>
            <a:r>
              <a:rPr lang="zh-TW" altLang="en-US"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教育訓練簽到表及簡報內容</a:t>
            </a:r>
            <a:r>
              <a:rPr lang="en-US" altLang="zh-TW" sz="2000" dirty="0">
                <a:solidFill>
                  <a:schemeClr val="accent2">
                    <a:lumMod val="50000"/>
                  </a:schemeClr>
                </a:solidFill>
                <a:latin typeface="微軟正黑體" panose="020B0604030504040204" pitchFamily="34" charset="-120"/>
                <a:ea typeface="微軟正黑體" panose="020B0604030504040204" pitchFamily="34" charset="-120"/>
                <a:cs typeface="Arial" charset="0"/>
              </a:rPr>
              <a:t>)</a:t>
            </a:r>
            <a:r>
              <a:rPr lang="zh-TW" altLang="en-US" sz="2000" dirty="0">
                <a:solidFill>
                  <a:srgbClr val="401D00"/>
                </a:solidFill>
                <a:latin typeface="微軟正黑體" panose="020B0604030504040204" pitchFamily="34" charset="-120"/>
                <a:ea typeface="微軟正黑體" panose="020B0604030504040204" pitchFamily="34" charset="-120"/>
                <a:cs typeface="Arial" charset="0"/>
              </a:rPr>
              <a:t>。</a:t>
            </a:r>
            <a:endParaRPr lang="en-US" altLang="zh-TW" sz="2600" b="1" dirty="0">
              <a:solidFill>
                <a:srgbClr val="FF0000"/>
              </a:solidFill>
              <a:latin typeface="微軟正黑體" panose="020B0604030504040204" pitchFamily="34" charset="-120"/>
              <a:ea typeface="微軟正黑體" panose="020B0604030504040204" pitchFamily="34" charset="-120"/>
              <a:cs typeface="Arial" charset="0"/>
            </a:endParaRPr>
          </a:p>
        </p:txBody>
      </p:sp>
      <p:sp>
        <p:nvSpPr>
          <p:cNvPr id="4" name="標題 1"/>
          <p:cNvSpPr txBox="1">
            <a:spLocks/>
          </p:cNvSpPr>
          <p:nvPr/>
        </p:nvSpPr>
        <p:spPr bwMode="auto">
          <a:xfrm>
            <a:off x="539552" y="518489"/>
            <a:ext cx="8569325" cy="576263"/>
          </a:xfrm>
          <a:prstGeom prst="rect">
            <a:avLst/>
          </a:prstGeom>
          <a:noFill/>
          <a:ln>
            <a:noFill/>
          </a:ln>
          <a:extLst/>
        </p:spPr>
        <p:txBody>
          <a:bodyPr anchor="b"/>
          <a:lst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charset="0"/>
                <a:ea typeface="標楷體" pitchFamily="65" charset="-120"/>
              </a:defRPr>
            </a:lvl2pPr>
            <a:lvl3pPr algn="l" rtl="0" eaLnBrk="0" fontAlgn="base" hangingPunct="0">
              <a:spcBef>
                <a:spcPct val="0"/>
              </a:spcBef>
              <a:spcAft>
                <a:spcPct val="0"/>
              </a:spcAft>
              <a:defRPr sz="4000" b="1">
                <a:solidFill>
                  <a:schemeClr val="tx2"/>
                </a:solidFill>
                <a:latin typeface="Arial" charset="0"/>
                <a:ea typeface="標楷體" pitchFamily="65" charset="-120"/>
              </a:defRPr>
            </a:lvl3pPr>
            <a:lvl4pPr algn="l" rtl="0" eaLnBrk="0" fontAlgn="base" hangingPunct="0">
              <a:spcBef>
                <a:spcPct val="0"/>
              </a:spcBef>
              <a:spcAft>
                <a:spcPct val="0"/>
              </a:spcAft>
              <a:defRPr sz="4000" b="1">
                <a:solidFill>
                  <a:schemeClr val="tx2"/>
                </a:solidFill>
                <a:latin typeface="Arial" charset="0"/>
                <a:ea typeface="標楷體" pitchFamily="65" charset="-120"/>
              </a:defRPr>
            </a:lvl4pPr>
            <a:lvl5pPr algn="l" rtl="0" eaLnBrk="0" fontAlgn="base" hangingPunct="0">
              <a:spcBef>
                <a:spcPct val="0"/>
              </a:spcBef>
              <a:spcAft>
                <a:spcPct val="0"/>
              </a:spcAft>
              <a:defRPr sz="4000" b="1">
                <a:solidFill>
                  <a:schemeClr val="tx2"/>
                </a:solidFill>
                <a:latin typeface="Arial" charset="0"/>
                <a:ea typeface="標楷體" pitchFamily="65" charset="-120"/>
              </a:defRPr>
            </a:lvl5pPr>
            <a:lvl6pPr marL="457200" algn="l" rtl="0" fontAlgn="base">
              <a:spcBef>
                <a:spcPct val="0"/>
              </a:spcBef>
              <a:spcAft>
                <a:spcPct val="0"/>
              </a:spcAft>
              <a:defRPr sz="4000" b="1">
                <a:solidFill>
                  <a:schemeClr val="tx2"/>
                </a:solidFill>
                <a:latin typeface="Arial" charset="0"/>
                <a:ea typeface="標楷體" pitchFamily="65" charset="-120"/>
              </a:defRPr>
            </a:lvl6pPr>
            <a:lvl7pPr marL="914400" algn="l" rtl="0" fontAlgn="base">
              <a:spcBef>
                <a:spcPct val="0"/>
              </a:spcBef>
              <a:spcAft>
                <a:spcPct val="0"/>
              </a:spcAft>
              <a:defRPr sz="4000" b="1">
                <a:solidFill>
                  <a:schemeClr val="tx2"/>
                </a:solidFill>
                <a:latin typeface="Arial" charset="0"/>
                <a:ea typeface="標楷體" pitchFamily="65" charset="-120"/>
              </a:defRPr>
            </a:lvl7pPr>
            <a:lvl8pPr marL="1371600" algn="l" rtl="0" fontAlgn="base">
              <a:spcBef>
                <a:spcPct val="0"/>
              </a:spcBef>
              <a:spcAft>
                <a:spcPct val="0"/>
              </a:spcAft>
              <a:defRPr sz="4000" b="1">
                <a:solidFill>
                  <a:schemeClr val="tx2"/>
                </a:solidFill>
                <a:latin typeface="Arial" charset="0"/>
                <a:ea typeface="標楷體" pitchFamily="65" charset="-120"/>
              </a:defRPr>
            </a:lvl8pPr>
            <a:lvl9pPr marL="1828800" algn="l" rtl="0" fontAlgn="base">
              <a:spcBef>
                <a:spcPct val="0"/>
              </a:spcBef>
              <a:spcAft>
                <a:spcPct val="0"/>
              </a:spcAft>
              <a:defRPr sz="4000" b="1">
                <a:solidFill>
                  <a:schemeClr val="tx2"/>
                </a:solidFill>
                <a:latin typeface="Arial" charset="0"/>
                <a:ea typeface="標楷體" pitchFamily="65" charset="-120"/>
              </a:defRPr>
            </a:lvl9pPr>
          </a:lstStyle>
          <a:p>
            <a:pPr>
              <a:defRPr/>
            </a:pPr>
            <a:r>
              <a:rPr lang="zh-TW" altLang="en-US" kern="0" dirty="0">
                <a:solidFill>
                  <a:srgbClr val="FF0000"/>
                </a:solidFill>
                <a:latin typeface="微軟正黑體" panose="020B0604030504040204" pitchFamily="34" charset="-120"/>
                <a:ea typeface="微軟正黑體" panose="020B0604030504040204" pitchFamily="34" charset="-120"/>
              </a:rPr>
              <a:t>驗收</a:t>
            </a:r>
            <a:r>
              <a:rPr lang="zh-TW" altLang="en-US" dirty="0">
                <a:solidFill>
                  <a:srgbClr val="401D00"/>
                </a:solidFill>
                <a:latin typeface="微軟正黑體" panose="020B0604030504040204" pitchFamily="34" charset="-120"/>
                <a:ea typeface="微軟正黑體" panose="020B0604030504040204" pitchFamily="34" charset="-120"/>
                <a:cs typeface="Arial" panose="020B0604020202020204" pitchFamily="34" charset="0"/>
              </a:rPr>
              <a:t>重點說明</a:t>
            </a:r>
            <a:r>
              <a:rPr lang="en-US" altLang="zh-TW" kern="0" dirty="0">
                <a:solidFill>
                  <a:srgbClr val="401D00"/>
                </a:solidFill>
                <a:latin typeface="微軟正黑體" panose="020B0604030504040204" pitchFamily="34" charset="-120"/>
                <a:ea typeface="微軟正黑體" panose="020B0604030504040204" pitchFamily="34" charset="-120"/>
              </a:rPr>
              <a:t>(2)</a:t>
            </a:r>
            <a:endParaRPr lang="zh-TW" altLang="en-US" kern="0" dirty="0">
              <a:solidFill>
                <a:srgbClr val="401D00"/>
              </a:solidFill>
              <a:latin typeface="微軟正黑體" panose="020B0604030504040204" pitchFamily="34" charset="-120"/>
              <a:ea typeface="微軟正黑體" panose="020B0604030504040204" pitchFamily="34" charset="-120"/>
            </a:endParaRPr>
          </a:p>
        </p:txBody>
      </p:sp>
      <p:sp>
        <p:nvSpPr>
          <p:cNvPr id="5" name="投影片編號版面配置區 4"/>
          <p:cNvSpPr>
            <a:spLocks noGrp="1"/>
          </p:cNvSpPr>
          <p:nvPr>
            <p:ph type="sldNum" sz="quarter" idx="12"/>
          </p:nvPr>
        </p:nvSpPr>
        <p:spPr/>
        <p:txBody>
          <a:bodyPr/>
          <a:lstStyle/>
          <a:p>
            <a:fld id="{7A643748-EA64-4C66-B8B9-205DE386B7BC}" type="slidenum">
              <a:rPr lang="zh-TW" altLang="en-US" smtClean="0"/>
              <a:t>7</a:t>
            </a:fld>
            <a:endParaRPr lang="zh-TW" altLang="en-US"/>
          </a:p>
        </p:txBody>
      </p:sp>
    </p:spTree>
    <p:extLst>
      <p:ext uri="{BB962C8B-B14F-4D97-AF65-F5344CB8AC3E}">
        <p14:creationId xmlns:p14="http://schemas.microsoft.com/office/powerpoint/2010/main" val="65315736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54360" y="1268760"/>
            <a:ext cx="8435280" cy="4525963"/>
          </a:xfrm>
        </p:spPr>
        <p:txBody>
          <a:bodyPr vert="horz"/>
          <a:lstStyle/>
          <a:p>
            <a:pPr marL="571500" indent="-571500">
              <a:lnSpc>
                <a:spcPts val="3500"/>
              </a:lnSpc>
              <a:spcBef>
                <a:spcPct val="0"/>
              </a:spcBef>
              <a:buFont typeface="Wingdings" panose="05000000000000000000" pitchFamily="2" charset="2"/>
              <a:buChar char="n"/>
            </a:pPr>
            <a:r>
              <a:rPr kumimoji="1" lang="zh-TW" altLang="en-US" sz="2000" b="1" dirty="0">
                <a:solidFill>
                  <a:srgbClr val="401D00"/>
                </a:solidFill>
                <a:latin typeface="微軟正黑體" panose="020B0604030504040204" pitchFamily="34" charset="-120"/>
                <a:ea typeface="微軟正黑體" panose="020B0604030504040204" pitchFamily="34" charset="-120"/>
                <a:cs typeface="Arial" panose="020B0604020202020204" pitchFamily="34" charset="0"/>
              </a:rPr>
              <a:t>計畫或補助經費所購置之財產，依預算使用規範辦理，如為</a:t>
            </a:r>
            <a:r>
              <a:rPr kumimoji="1" lang="zh-TW" altLang="en-US" sz="20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代管資產</a:t>
            </a:r>
            <a:r>
              <a:rPr kumimoji="1" lang="zh-TW" altLang="en-US" sz="2000" b="1" dirty="0">
                <a:solidFill>
                  <a:srgbClr val="401D00"/>
                </a:solidFill>
                <a:latin typeface="微軟正黑體" panose="020B0604030504040204" pitchFamily="34" charset="-120"/>
                <a:ea typeface="微軟正黑體" panose="020B0604030504040204" pitchFamily="34" charset="-120"/>
                <a:cs typeface="Arial" panose="020B0604020202020204" pitchFamily="34" charset="0"/>
              </a:rPr>
              <a:t>，請於採購時詳述。例</a:t>
            </a:r>
            <a:r>
              <a:rPr kumimoji="1" lang="en-US" altLang="zh-TW" sz="20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a:t>
            </a:r>
            <a:r>
              <a:rPr kumimoji="1" lang="zh-TW" altLang="en-US" sz="20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採購名稱</a:t>
            </a:r>
            <a:r>
              <a:rPr kumimoji="1" lang="en-US" altLang="zh-TW" sz="20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a:t>
            </a:r>
            <a:r>
              <a:rPr kumimoji="1" lang="zh-TW" altLang="en-US" sz="20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筆電</a:t>
            </a:r>
            <a:r>
              <a:rPr kumimoji="1" lang="en-US" altLang="zh-TW" sz="20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a:t>
            </a:r>
            <a:r>
              <a:rPr kumimoji="1" lang="zh-TW" altLang="en-US" sz="20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代管資產</a:t>
            </a:r>
            <a:r>
              <a:rPr kumimoji="1" lang="en-US" altLang="zh-TW" sz="20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a:t>
            </a:r>
            <a:r>
              <a:rPr kumimoji="1" lang="zh-TW" altLang="en-US" sz="20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a:t>
            </a:r>
            <a:endParaRPr kumimoji="1" lang="en-US" altLang="zh-TW" sz="2000" b="1"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endParaRPr>
          </a:p>
          <a:p>
            <a:pPr marL="534988" indent="-534988">
              <a:lnSpc>
                <a:spcPts val="3500"/>
              </a:lnSpc>
              <a:spcBef>
                <a:spcPct val="0"/>
              </a:spcBef>
              <a:buFont typeface="Wingdings" panose="05000000000000000000" pitchFamily="2" charset="2"/>
              <a:buChar char="n"/>
            </a:pPr>
            <a:r>
              <a:rPr lang="zh-TW" altLang="zh-TW" sz="2000" b="1" u="sng" dirty="0">
                <a:solidFill>
                  <a:srgbClr val="401D00"/>
                </a:solidFill>
                <a:latin typeface="微軟正黑體" panose="020B0604030504040204" pitchFamily="34" charset="-120"/>
                <a:ea typeface="微軟正黑體" panose="020B0604030504040204" pitchFamily="34" charset="-120"/>
                <a:cs typeface="Arial" charset="0"/>
              </a:rPr>
              <a:t>教育部校務發展獎勵、補助經費</a:t>
            </a:r>
            <a:r>
              <a:rPr lang="zh-TW" altLang="en-US" sz="2000" b="1" dirty="0">
                <a:solidFill>
                  <a:srgbClr val="401D00"/>
                </a:solidFill>
                <a:latin typeface="微軟正黑體" panose="020B0604030504040204" pitchFamily="34" charset="-120"/>
                <a:ea typeface="微軟正黑體" panose="020B0604030504040204" pitchFamily="34" charset="-120"/>
                <a:cs typeface="Arial" charset="0"/>
              </a:rPr>
              <a:t>及</a:t>
            </a:r>
            <a:r>
              <a:rPr lang="zh-TW" altLang="zh-TW" sz="2000" b="1" u="sng" dirty="0">
                <a:solidFill>
                  <a:srgbClr val="401D00"/>
                </a:solidFill>
                <a:latin typeface="微軟正黑體" panose="020B0604030504040204" pitchFamily="34" charset="-120"/>
                <a:ea typeface="微軟正黑體" panose="020B0604030504040204" pitchFamily="34" charset="-120"/>
                <a:cs typeface="Arial" charset="0"/>
              </a:rPr>
              <a:t>高等教育深耕計畫經費</a:t>
            </a:r>
            <a:r>
              <a:rPr lang="zh-TW" altLang="zh-TW" sz="2000" b="1" dirty="0">
                <a:solidFill>
                  <a:srgbClr val="401D00"/>
                </a:solidFill>
                <a:latin typeface="微軟正黑體" panose="020B0604030504040204" pitchFamily="34" charset="-120"/>
                <a:ea typeface="微軟正黑體" panose="020B0604030504040204" pitchFamily="34" charset="-120"/>
                <a:cs typeface="Arial" charset="0"/>
              </a:rPr>
              <a:t>購</a:t>
            </a:r>
            <a:r>
              <a:rPr lang="zh-TW" altLang="en-US" sz="2000" b="1" dirty="0">
                <a:solidFill>
                  <a:srgbClr val="401D00"/>
                </a:solidFill>
                <a:latin typeface="微軟正黑體" panose="020B0604030504040204" pitchFamily="34" charset="-120"/>
                <a:ea typeface="微軟正黑體" panose="020B0604030504040204" pitchFamily="34" charset="-120"/>
                <a:cs typeface="Arial" charset="0"/>
              </a:rPr>
              <a:t>置</a:t>
            </a:r>
            <a:r>
              <a:rPr lang="zh-TW" altLang="zh-TW" sz="2000" b="1" dirty="0">
                <a:solidFill>
                  <a:srgbClr val="401D00"/>
                </a:solidFill>
                <a:latin typeface="微軟正黑體" panose="020B0604030504040204" pitchFamily="34" charset="-120"/>
                <a:ea typeface="微軟正黑體" panose="020B0604030504040204" pitchFamily="34" charset="-120"/>
                <a:cs typeface="Arial" charset="0"/>
              </a:rPr>
              <a:t>之財產，</a:t>
            </a:r>
            <a:r>
              <a:rPr lang="zh-TW" altLang="zh-TW" sz="2000" b="1" dirty="0">
                <a:solidFill>
                  <a:srgbClr val="FF0000"/>
                </a:solidFill>
                <a:latin typeface="微軟正黑體" panose="020B0604030504040204" pitchFamily="34" charset="-120"/>
                <a:ea typeface="微軟正黑體" panose="020B0604030504040204" pitchFamily="34" charset="-120"/>
                <a:cs typeface="Arial" charset="0"/>
              </a:rPr>
              <a:t>請勿存放</a:t>
            </a:r>
            <a:r>
              <a:rPr lang="zh-TW" altLang="zh-TW" sz="2000" b="1" u="sng" dirty="0">
                <a:solidFill>
                  <a:srgbClr val="FF0000"/>
                </a:solidFill>
                <a:latin typeface="微軟正黑體" panose="020B0604030504040204" pitchFamily="34" charset="-120"/>
                <a:ea typeface="微軟正黑體" panose="020B0604030504040204" pitchFamily="34" charset="-120"/>
                <a:cs typeface="Arial" charset="0"/>
              </a:rPr>
              <a:t>校外</a:t>
            </a:r>
            <a:r>
              <a:rPr lang="zh-TW" altLang="zh-TW" sz="2000" b="1" dirty="0">
                <a:solidFill>
                  <a:srgbClr val="FF0000"/>
                </a:solidFill>
                <a:latin typeface="微軟正黑體" panose="020B0604030504040204" pitchFamily="34" charset="-120"/>
                <a:ea typeface="微軟正黑體" panose="020B0604030504040204" pitchFamily="34" charset="-120"/>
                <a:cs typeface="Arial" charset="0"/>
              </a:rPr>
              <a:t>及</a:t>
            </a:r>
            <a:r>
              <a:rPr lang="zh-TW" altLang="zh-TW" sz="2000" b="1" u="sng" dirty="0">
                <a:solidFill>
                  <a:srgbClr val="FF0000"/>
                </a:solidFill>
                <a:latin typeface="微軟正黑體" panose="020B0604030504040204" pitchFamily="34" charset="-120"/>
                <a:ea typeface="微軟正黑體" panose="020B0604030504040204" pitchFamily="34" charset="-120"/>
                <a:cs typeface="Arial" charset="0"/>
              </a:rPr>
              <a:t>附屬機構</a:t>
            </a:r>
            <a:r>
              <a:rPr lang="zh-TW" altLang="zh-TW" sz="2000" b="1" dirty="0">
                <a:solidFill>
                  <a:srgbClr val="FF0000"/>
                </a:solidFill>
                <a:latin typeface="微軟正黑體" panose="020B0604030504040204" pitchFamily="34" charset="-120"/>
                <a:ea typeface="微軟正黑體" panose="020B0604030504040204" pitchFamily="34" charset="-120"/>
                <a:cs typeface="Arial" charset="0"/>
              </a:rPr>
              <a:t>使用</a:t>
            </a:r>
            <a:r>
              <a:rPr lang="zh-TW" altLang="zh-TW" sz="2000" b="1" dirty="0">
                <a:solidFill>
                  <a:srgbClr val="401D00"/>
                </a:solidFill>
                <a:latin typeface="微軟正黑體" panose="020B0604030504040204" pitchFamily="34" charset="-120"/>
                <a:ea typeface="微軟正黑體" panose="020B0604030504040204" pitchFamily="34" charset="-120"/>
                <a:cs typeface="Arial" charset="0"/>
              </a:rPr>
              <a:t>。</a:t>
            </a:r>
            <a:endParaRPr lang="en-US" altLang="zh-TW" sz="2000" b="1" dirty="0">
              <a:solidFill>
                <a:srgbClr val="401D00"/>
              </a:solidFill>
              <a:latin typeface="微軟正黑體" panose="020B0604030504040204" pitchFamily="34" charset="-120"/>
              <a:ea typeface="微軟正黑體" panose="020B0604030504040204" pitchFamily="34" charset="-120"/>
              <a:cs typeface="Arial" charset="0"/>
            </a:endParaRPr>
          </a:p>
          <a:p>
            <a:pPr marL="571500" indent="-571500">
              <a:lnSpc>
                <a:spcPts val="3500"/>
              </a:lnSpc>
              <a:buFont typeface="Wingdings" panose="05000000000000000000" pitchFamily="2" charset="2"/>
              <a:buChar char="n"/>
            </a:pPr>
            <a:r>
              <a:rPr lang="zh-TW" altLang="zh-TW" sz="2000" b="1" dirty="0">
                <a:solidFill>
                  <a:srgbClr val="401D00"/>
                </a:solidFill>
                <a:latin typeface="微軟正黑體" panose="020B0604030504040204" pitchFamily="34" charset="-120"/>
                <a:ea typeface="微軟正黑體" panose="020B0604030504040204" pitchFamily="34" charset="-120"/>
                <a:cs typeface="Arial" charset="0"/>
              </a:rPr>
              <a:t>財產如需存放至</a:t>
            </a:r>
            <a:r>
              <a:rPr lang="zh-TW" altLang="en-US" sz="2000" b="1" dirty="0">
                <a:solidFill>
                  <a:srgbClr val="401D00"/>
                </a:solidFill>
                <a:latin typeface="微軟正黑體" panose="020B0604030504040204" pitchFamily="34" charset="-120"/>
                <a:ea typeface="微軟正黑體" panose="020B0604030504040204" pitchFamily="34" charset="-120"/>
                <a:cs typeface="Arial" charset="0"/>
              </a:rPr>
              <a:t>校外或</a:t>
            </a:r>
            <a:r>
              <a:rPr lang="zh-TW" altLang="zh-TW" sz="2000" b="1" dirty="0">
                <a:solidFill>
                  <a:srgbClr val="401D00"/>
                </a:solidFill>
                <a:latin typeface="微軟正黑體" panose="020B0604030504040204" pitchFamily="34" charset="-120"/>
                <a:ea typeface="微軟正黑體" panose="020B0604030504040204" pitchFamily="34" charset="-120"/>
                <a:cs typeface="Arial" charset="0"/>
              </a:rPr>
              <a:t>附屬醫院使用，請確認是否符合補助經費使用規範，並</a:t>
            </a:r>
            <a:r>
              <a:rPr lang="zh-TW" altLang="en-US" sz="2000" b="1" dirty="0">
                <a:solidFill>
                  <a:srgbClr val="401D00"/>
                </a:solidFill>
                <a:latin typeface="微軟正黑體" panose="020B0604030504040204" pitchFamily="34" charset="-120"/>
                <a:ea typeface="微軟正黑體" panose="020B0604030504040204" pitchFamily="34" charset="-120"/>
                <a:cs typeface="Arial" charset="0"/>
              </a:rPr>
              <a:t>於</a:t>
            </a:r>
            <a:r>
              <a:rPr lang="en-US" altLang="zh-TW" sz="2000" b="1" dirty="0">
                <a:solidFill>
                  <a:srgbClr val="401D00"/>
                </a:solidFill>
                <a:latin typeface="微軟正黑體" panose="020B0604030504040204" pitchFamily="34" charset="-120"/>
                <a:ea typeface="微軟正黑體" panose="020B0604030504040204" pitchFamily="34" charset="-120"/>
                <a:cs typeface="Arial" charset="0"/>
              </a:rPr>
              <a:t>ERP</a:t>
            </a:r>
            <a:r>
              <a:rPr lang="zh-TW" altLang="zh-TW" sz="2000" b="1" dirty="0">
                <a:solidFill>
                  <a:srgbClr val="401D00"/>
                </a:solidFill>
                <a:latin typeface="微軟正黑體" panose="020B0604030504040204" pitchFamily="34" charset="-120"/>
                <a:ea typeface="微軟正黑體" panose="020B0604030504040204" pitchFamily="34" charset="-120"/>
                <a:cs typeface="Arial" charset="0"/>
              </a:rPr>
              <a:t>填報</a:t>
            </a:r>
            <a:r>
              <a:rPr lang="zh-TW" altLang="zh-TW" sz="2000" b="1" dirty="0">
                <a:solidFill>
                  <a:srgbClr val="FF0000"/>
                </a:solidFill>
                <a:latin typeface="微軟正黑體" panose="020B0604030504040204" pitchFamily="34" charset="-120"/>
                <a:ea typeface="微軟正黑體" panose="020B0604030504040204" pitchFamily="34" charset="-120"/>
                <a:cs typeface="Arial" charset="0"/>
              </a:rPr>
              <a:t>「財產物品校外使用單」</a:t>
            </a:r>
            <a:r>
              <a:rPr lang="zh-TW" altLang="zh-TW" sz="2000" b="1" dirty="0">
                <a:solidFill>
                  <a:srgbClr val="401D00"/>
                </a:solidFill>
                <a:latin typeface="微軟正黑體" panose="020B0604030504040204" pitchFamily="34" charset="-120"/>
                <a:ea typeface="微軟正黑體" panose="020B0604030504040204" pitchFamily="34" charset="-120"/>
                <a:cs typeface="Arial" charset="0"/>
              </a:rPr>
              <a:t>始得辦理。</a:t>
            </a:r>
            <a:endParaRPr lang="en-US" altLang="zh-TW" sz="2000" b="1" dirty="0">
              <a:solidFill>
                <a:srgbClr val="401D00"/>
              </a:solidFill>
              <a:latin typeface="微軟正黑體" panose="020B0604030504040204" pitchFamily="34" charset="-120"/>
              <a:ea typeface="微軟正黑體" panose="020B0604030504040204" pitchFamily="34" charset="-120"/>
              <a:cs typeface="Arial" charset="0"/>
            </a:endParaRPr>
          </a:p>
          <a:p>
            <a:pPr marL="571500" indent="-571500">
              <a:lnSpc>
                <a:spcPts val="3500"/>
              </a:lnSpc>
              <a:buFont typeface="Wingdings" panose="05000000000000000000" pitchFamily="2" charset="2"/>
              <a:buChar char="n"/>
            </a:pPr>
            <a:r>
              <a:rPr lang="zh-TW" altLang="en-US" sz="2000" b="1" dirty="0">
                <a:solidFill>
                  <a:srgbClr val="401D00"/>
                </a:solidFill>
                <a:latin typeface="微軟正黑體" panose="020B0604030504040204" pitchFamily="34" charset="-120"/>
                <a:ea typeface="微軟正黑體" panose="020B0604030504040204" pitchFamily="34" charset="-120"/>
                <a:cs typeface="Arial" panose="020B0604020202020204" pitchFamily="34" charset="0"/>
              </a:rPr>
              <a:t>到</a:t>
            </a:r>
            <a:r>
              <a:rPr lang="zh-TW" altLang="en-US" sz="2000" b="1" dirty="0">
                <a:solidFill>
                  <a:srgbClr val="401D00"/>
                </a:solidFill>
                <a:latin typeface="微軟正黑體" panose="020B0604030504040204" pitchFamily="34" charset="-120"/>
                <a:ea typeface="微軟正黑體" panose="020B0604030504040204" pitchFamily="34" charset="-120"/>
                <a:cs typeface="Arial" charset="0"/>
              </a:rPr>
              <a:t>貨地點即為存置地點，如需修改財產存置地點，請於驗收時告知保管組。</a:t>
            </a:r>
            <a:endParaRPr lang="en-US" altLang="zh-TW" sz="2000" b="1" dirty="0">
              <a:solidFill>
                <a:srgbClr val="401D00"/>
              </a:solidFill>
              <a:latin typeface="微軟正黑體" panose="020B0604030504040204" pitchFamily="34" charset="-120"/>
              <a:ea typeface="微軟正黑體" panose="020B0604030504040204" pitchFamily="34" charset="-120"/>
              <a:cs typeface="Arial" charset="0"/>
            </a:endParaRPr>
          </a:p>
          <a:p>
            <a:pPr marL="571500" indent="-571500">
              <a:lnSpc>
                <a:spcPts val="3500"/>
              </a:lnSpc>
              <a:spcBef>
                <a:spcPct val="0"/>
              </a:spcBef>
              <a:buFont typeface="Wingdings" panose="05000000000000000000" pitchFamily="2" charset="2"/>
              <a:buChar char="n"/>
            </a:pPr>
            <a:r>
              <a:rPr lang="zh-TW" altLang="en-US" sz="2000" b="1" dirty="0">
                <a:solidFill>
                  <a:srgbClr val="401D00"/>
                </a:solidFill>
                <a:latin typeface="微軟正黑體" panose="020B0604030504040204" pitchFamily="34" charset="-120"/>
                <a:ea typeface="微軟正黑體" panose="020B0604030504040204" pitchFamily="34" charset="-120"/>
                <a:cs typeface="Arial" charset="0"/>
              </a:rPr>
              <a:t>若有特殊緊急案件請</a:t>
            </a:r>
            <a:r>
              <a:rPr lang="zh-TW" altLang="en-US" sz="2000" b="1" dirty="0">
                <a:solidFill>
                  <a:srgbClr val="FF0000"/>
                </a:solidFill>
                <a:latin typeface="微軟正黑體" panose="020B0604030504040204" pitchFamily="34" charset="-120"/>
                <a:ea typeface="微軟正黑體" panose="020B0604030504040204" pitchFamily="34" charset="-120"/>
                <a:cs typeface="Arial" charset="0"/>
              </a:rPr>
              <a:t>主動</a:t>
            </a:r>
            <a:r>
              <a:rPr lang="zh-TW" altLang="en-US" sz="2000" b="1" dirty="0">
                <a:solidFill>
                  <a:srgbClr val="401D00"/>
                </a:solidFill>
                <a:latin typeface="微軟正黑體" panose="020B0604030504040204" pitchFamily="34" charset="-120"/>
                <a:ea typeface="微軟正黑體" panose="020B0604030504040204" pitchFamily="34" charset="-120"/>
                <a:cs typeface="Arial" charset="0"/>
              </a:rPr>
              <a:t>通知保管組安排會驗。</a:t>
            </a:r>
            <a:endParaRPr lang="en-US" altLang="zh-TW" sz="2000" b="1" dirty="0">
              <a:solidFill>
                <a:srgbClr val="401D00"/>
              </a:solidFill>
              <a:latin typeface="微軟正黑體" panose="020B0604030504040204" pitchFamily="34" charset="-120"/>
              <a:ea typeface="微軟正黑體" panose="020B0604030504040204" pitchFamily="34" charset="-120"/>
              <a:cs typeface="Arial" charset="0"/>
            </a:endParaRPr>
          </a:p>
          <a:p>
            <a:pPr marL="571500" indent="-571500">
              <a:lnSpc>
                <a:spcPts val="3500"/>
              </a:lnSpc>
              <a:spcBef>
                <a:spcPct val="0"/>
              </a:spcBef>
              <a:buFont typeface="Wingdings" panose="05000000000000000000" pitchFamily="2" charset="2"/>
              <a:buChar char="n"/>
            </a:pPr>
            <a:r>
              <a:rPr lang="zh-TW" altLang="en-US" sz="2000" b="1" dirty="0">
                <a:solidFill>
                  <a:srgbClr val="401D00"/>
                </a:solidFill>
                <a:latin typeface="微軟正黑體" panose="020B0604030504040204" pitchFamily="34" charset="-120"/>
                <a:ea typeface="微軟正黑體" panose="020B0604030504040204" pitchFamily="34" charset="-120"/>
                <a:cs typeface="Arial" charset="0"/>
              </a:rPr>
              <a:t>採購案須檢附之應備文件，請參閱網頁</a:t>
            </a:r>
            <a:r>
              <a:rPr lang="zh-TW" altLang="en-US" sz="2000" b="1" dirty="0">
                <a:solidFill>
                  <a:srgbClr val="FF0000"/>
                </a:solidFill>
                <a:latin typeface="微軟正黑體" panose="020B0604030504040204" pitchFamily="34" charset="-120"/>
                <a:ea typeface="微軟正黑體" panose="020B0604030504040204" pitchFamily="34" charset="-120"/>
                <a:cs typeface="Arial" charset="0"/>
              </a:rPr>
              <a:t>驗收應備之文件一覽表</a:t>
            </a:r>
            <a:r>
              <a:rPr lang="zh-TW" altLang="en-US" sz="2000" b="1" dirty="0">
                <a:solidFill>
                  <a:srgbClr val="401D00"/>
                </a:solidFill>
                <a:latin typeface="微軟正黑體" panose="020B0604030504040204" pitchFamily="34" charset="-120"/>
                <a:ea typeface="微軟正黑體" panose="020B0604030504040204" pitchFamily="34" charset="-120"/>
                <a:cs typeface="Arial" charset="0"/>
              </a:rPr>
              <a:t>。</a:t>
            </a:r>
            <a:r>
              <a:rPr lang="en-US" altLang="zh-TW" sz="2000" b="1" dirty="0">
                <a:solidFill>
                  <a:srgbClr val="401D00"/>
                </a:solidFill>
                <a:latin typeface="微軟正黑體" panose="020B0604030504040204" pitchFamily="34" charset="-120"/>
                <a:ea typeface="微軟正黑體" panose="020B0604030504040204" pitchFamily="34" charset="-120"/>
                <a:cs typeface="Arial" charset="0"/>
              </a:rPr>
              <a:t>(</a:t>
            </a:r>
            <a:r>
              <a:rPr lang="zh-TW" altLang="en-US" sz="2000" b="1" dirty="0">
                <a:solidFill>
                  <a:srgbClr val="401D00"/>
                </a:solidFill>
                <a:latin typeface="微軟正黑體" panose="020B0604030504040204" pitchFamily="34" charset="-120"/>
                <a:ea typeface="微軟正黑體" panose="020B0604030504040204" pitchFamily="34" charset="-120"/>
                <a:cs typeface="Arial" charset="0"/>
              </a:rPr>
              <a:t>首頁</a:t>
            </a:r>
            <a:r>
              <a:rPr lang="en-US" altLang="zh-TW" sz="2000" b="1" dirty="0">
                <a:solidFill>
                  <a:srgbClr val="401D00"/>
                </a:solidFill>
                <a:latin typeface="微軟正黑體" panose="020B0604030504040204" pitchFamily="34" charset="-120"/>
                <a:ea typeface="微軟正黑體" panose="020B0604030504040204" pitchFamily="34" charset="-120"/>
                <a:cs typeface="Arial" charset="0"/>
              </a:rPr>
              <a:t>/</a:t>
            </a:r>
            <a:r>
              <a:rPr lang="zh-TW" altLang="en-US" sz="2000" b="1" dirty="0">
                <a:solidFill>
                  <a:srgbClr val="401D00"/>
                </a:solidFill>
                <a:latin typeface="微軟正黑體" panose="020B0604030504040204" pitchFamily="34" charset="-120"/>
                <a:ea typeface="微軟正黑體" panose="020B0604030504040204" pitchFamily="34" charset="-120"/>
                <a:cs typeface="Arial" charset="0"/>
              </a:rPr>
              <a:t>保管組</a:t>
            </a:r>
            <a:r>
              <a:rPr lang="en-US" altLang="zh-TW" sz="2000" b="1" dirty="0">
                <a:solidFill>
                  <a:srgbClr val="401D00"/>
                </a:solidFill>
                <a:latin typeface="微軟正黑體" panose="020B0604030504040204" pitchFamily="34" charset="-120"/>
                <a:ea typeface="微軟正黑體" panose="020B0604030504040204" pitchFamily="34" charset="-120"/>
                <a:cs typeface="Arial" charset="0"/>
              </a:rPr>
              <a:t>/</a:t>
            </a:r>
            <a:r>
              <a:rPr lang="zh-TW" altLang="en-US" sz="2000" b="1" dirty="0">
                <a:solidFill>
                  <a:srgbClr val="401D00"/>
                </a:solidFill>
                <a:latin typeface="微軟正黑體" panose="020B0604030504040204" pitchFamily="34" charset="-120"/>
                <a:ea typeface="微軟正黑體" panose="020B0604030504040204" pitchFamily="34" charset="-120"/>
                <a:cs typeface="Arial" charset="0"/>
              </a:rPr>
              <a:t>文件下載</a:t>
            </a:r>
            <a:r>
              <a:rPr lang="en-US" altLang="zh-TW" sz="2000" b="1" dirty="0">
                <a:solidFill>
                  <a:srgbClr val="401D00"/>
                </a:solidFill>
                <a:latin typeface="微軟正黑體" panose="020B0604030504040204" pitchFamily="34" charset="-120"/>
                <a:ea typeface="微軟正黑體" panose="020B0604030504040204" pitchFamily="34" charset="-120"/>
                <a:cs typeface="Arial" charset="0"/>
              </a:rPr>
              <a:t>/</a:t>
            </a:r>
            <a:r>
              <a:rPr lang="zh-TW" altLang="en-US" sz="2000" b="1" dirty="0">
                <a:solidFill>
                  <a:srgbClr val="401D00"/>
                </a:solidFill>
                <a:latin typeface="微軟正黑體" panose="020B0604030504040204" pitchFamily="34" charset="-120"/>
                <a:ea typeface="微軟正黑體" panose="020B0604030504040204" pitchFamily="34" charset="-120"/>
                <a:cs typeface="Arial" charset="0"/>
              </a:rPr>
              <a:t>驗收應備之文件一覽表及功能驗收範本</a:t>
            </a:r>
            <a:r>
              <a:rPr lang="en-US" altLang="zh-TW" sz="2000" b="1" dirty="0">
                <a:solidFill>
                  <a:srgbClr val="401D00"/>
                </a:solidFill>
                <a:latin typeface="微軟正黑體" panose="020B0604030504040204" pitchFamily="34" charset="-120"/>
                <a:ea typeface="微軟正黑體" panose="020B0604030504040204" pitchFamily="34" charset="-120"/>
                <a:cs typeface="Arial" charset="0"/>
              </a:rPr>
              <a:t>)</a:t>
            </a:r>
          </a:p>
          <a:p>
            <a:pPr marL="571500" indent="-571500">
              <a:lnSpc>
                <a:spcPts val="3500"/>
              </a:lnSpc>
              <a:spcBef>
                <a:spcPct val="0"/>
              </a:spcBef>
              <a:buFont typeface="Wingdings" panose="05000000000000000000" pitchFamily="2" charset="2"/>
              <a:buChar char="n"/>
            </a:pPr>
            <a:endParaRPr lang="zh-TW" altLang="en-US" sz="2000" dirty="0">
              <a:solidFill>
                <a:srgbClr val="401D00"/>
              </a:solidFill>
              <a:latin typeface="標楷體"/>
            </a:endParaRPr>
          </a:p>
          <a:p>
            <a:pPr marL="554400">
              <a:lnSpc>
                <a:spcPts val="3500"/>
              </a:lnSpc>
              <a:spcBef>
                <a:spcPct val="0"/>
              </a:spcBef>
              <a:buFont typeface="Wingdings" panose="05000000000000000000" pitchFamily="2" charset="2"/>
              <a:buChar char="n"/>
            </a:pPr>
            <a:endParaRPr lang="zh-TW" altLang="en-US" sz="2000" dirty="0"/>
          </a:p>
        </p:txBody>
      </p:sp>
      <p:sp>
        <p:nvSpPr>
          <p:cNvPr id="3" name="標題 2"/>
          <p:cNvSpPr>
            <a:spLocks noGrp="1"/>
          </p:cNvSpPr>
          <p:nvPr>
            <p:ph type="title"/>
          </p:nvPr>
        </p:nvSpPr>
        <p:spPr>
          <a:xfrm>
            <a:off x="827584" y="258449"/>
            <a:ext cx="6995120" cy="994122"/>
          </a:xfrm>
        </p:spPr>
        <p:txBody>
          <a:bodyPr vert="horz"/>
          <a:lstStyle/>
          <a:p>
            <a:pPr algn="l"/>
            <a:r>
              <a:rPr lang="zh-TW" altLang="en-US" sz="4000" b="1" kern="0" dirty="0">
                <a:solidFill>
                  <a:srgbClr val="FF0000"/>
                </a:solidFill>
                <a:latin typeface="微軟正黑體" panose="020B0604030504040204" pitchFamily="34" charset="-120"/>
                <a:ea typeface="微軟正黑體" panose="020B0604030504040204" pitchFamily="34" charset="-120"/>
              </a:rPr>
              <a:t>驗收</a:t>
            </a:r>
            <a:r>
              <a:rPr lang="zh-TW" altLang="en-US" sz="4000" b="1" dirty="0">
                <a:solidFill>
                  <a:srgbClr val="401D00"/>
                </a:solidFill>
                <a:latin typeface="微軟正黑體" panose="020B0604030504040204" pitchFamily="34" charset="-120"/>
                <a:ea typeface="微軟正黑體" panose="020B0604030504040204" pitchFamily="34" charset="-120"/>
                <a:cs typeface="Arial" panose="020B0604020202020204" pitchFamily="34" charset="0"/>
              </a:rPr>
              <a:t>重點說明</a:t>
            </a:r>
            <a:r>
              <a:rPr lang="en-US" altLang="zh-TW" sz="4000" b="1" kern="0" dirty="0">
                <a:solidFill>
                  <a:srgbClr val="401D00"/>
                </a:solidFill>
                <a:latin typeface="微軟正黑體" panose="020B0604030504040204" pitchFamily="34" charset="-120"/>
                <a:ea typeface="微軟正黑體" panose="020B0604030504040204" pitchFamily="34" charset="-120"/>
              </a:rPr>
              <a:t>(3)</a:t>
            </a:r>
            <a:endParaRPr lang="zh-TW" altLang="en-US" sz="40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3515745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2247" y="1232727"/>
            <a:ext cx="4365819" cy="4765479"/>
          </a:xfrm>
          <a:prstGeom prst="rect">
            <a:avLst/>
          </a:prstGeom>
          <a:ln>
            <a:noFill/>
          </a:ln>
          <a:effectLst>
            <a:outerShdw blurRad="190500" algn="tl" rotWithShape="0">
              <a:srgbClr val="000000">
                <a:alpha val="70000"/>
              </a:srgbClr>
            </a:outerShdw>
          </a:effectLst>
        </p:spPr>
      </p:pic>
      <p:sp>
        <p:nvSpPr>
          <p:cNvPr id="2" name="標題 1"/>
          <p:cNvSpPr>
            <a:spLocks noGrp="1"/>
          </p:cNvSpPr>
          <p:nvPr>
            <p:ph type="title"/>
          </p:nvPr>
        </p:nvSpPr>
        <p:spPr/>
        <p:txBody>
          <a:bodyPr/>
          <a:lstStyle/>
          <a:p>
            <a:pPr algn="l"/>
            <a:r>
              <a:rPr lang="zh-TW" altLang="en-US" sz="4000" b="1" dirty="0">
                <a:latin typeface="微軟正黑體" panose="020B0604030504040204" pitchFamily="34" charset="-120"/>
                <a:ea typeface="微軟正黑體" panose="020B0604030504040204" pitchFamily="34" charset="-120"/>
              </a:rPr>
              <a:t>常見錯誤範例</a:t>
            </a:r>
          </a:p>
        </p:txBody>
      </p:sp>
      <p:sp>
        <p:nvSpPr>
          <p:cNvPr id="5" name="矩形 4"/>
          <p:cNvSpPr/>
          <p:nvPr/>
        </p:nvSpPr>
        <p:spPr>
          <a:xfrm>
            <a:off x="4932040" y="3555328"/>
            <a:ext cx="432048" cy="1617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圓角矩形 11"/>
          <p:cNvSpPr/>
          <p:nvPr/>
        </p:nvSpPr>
        <p:spPr>
          <a:xfrm>
            <a:off x="457200" y="1340769"/>
            <a:ext cx="2095184" cy="21116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圓角矩形 14"/>
          <p:cNvSpPr/>
          <p:nvPr/>
        </p:nvSpPr>
        <p:spPr>
          <a:xfrm>
            <a:off x="3203848" y="4437112"/>
            <a:ext cx="360040" cy="7686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圓角矩形 15"/>
          <p:cNvSpPr/>
          <p:nvPr/>
        </p:nvSpPr>
        <p:spPr>
          <a:xfrm>
            <a:off x="2843808" y="1751725"/>
            <a:ext cx="360040" cy="7686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7" name="圖片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2040" y="1232727"/>
            <a:ext cx="3987913" cy="3523530"/>
          </a:xfrm>
          <a:prstGeom prst="rect">
            <a:avLst/>
          </a:prstGeom>
          <a:ln>
            <a:noFill/>
          </a:ln>
          <a:effectLst>
            <a:outerShdw blurRad="190500" algn="tl" rotWithShape="0">
              <a:srgbClr val="000000">
                <a:alpha val="70000"/>
              </a:srgbClr>
            </a:outerShdw>
          </a:effectLst>
        </p:spPr>
      </p:pic>
      <p:sp>
        <p:nvSpPr>
          <p:cNvPr id="13" name="矩形 12"/>
          <p:cNvSpPr/>
          <p:nvPr/>
        </p:nvSpPr>
        <p:spPr>
          <a:xfrm>
            <a:off x="4854057" y="4870947"/>
            <a:ext cx="4253410" cy="116955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zh-TW" altLang="en-US" sz="1400" b="1" dirty="0">
                <a:solidFill>
                  <a:schemeClr val="tx1"/>
                </a:solidFill>
                <a:latin typeface="微軟正黑體" panose="020B0604030504040204" pitchFamily="34" charset="-120"/>
                <a:ea typeface="微軟正黑體" panose="020B0604030504040204" pitchFamily="34" charset="-120"/>
              </a:rPr>
              <a:t>錯誤說明</a:t>
            </a:r>
            <a:r>
              <a:rPr lang="en-US" altLang="zh-TW" sz="1400" b="1" dirty="0">
                <a:solidFill>
                  <a:schemeClr val="tx1"/>
                </a:solidFill>
                <a:latin typeface="微軟正黑體" panose="020B0604030504040204" pitchFamily="34" charset="-120"/>
                <a:ea typeface="微軟正黑體" panose="020B0604030504040204" pitchFamily="34" charset="-120"/>
              </a:rPr>
              <a:t>:</a:t>
            </a:r>
          </a:p>
          <a:p>
            <a:r>
              <a:rPr lang="en-US" altLang="zh-TW" sz="1400" b="1" dirty="0" smtClean="0">
                <a:solidFill>
                  <a:schemeClr val="tx1"/>
                </a:solidFill>
                <a:latin typeface="微軟正黑體" panose="020B0604030504040204" pitchFamily="34" charset="-120"/>
                <a:ea typeface="微軟正黑體" panose="020B0604030504040204" pitchFamily="34" charset="-120"/>
              </a:rPr>
              <a:t>1.</a:t>
            </a:r>
            <a:r>
              <a:rPr lang="zh-TW" altLang="en-US" sz="1400" b="1" dirty="0" smtClean="0">
                <a:solidFill>
                  <a:srgbClr val="FF0000"/>
                </a:solidFill>
                <a:latin typeface="微軟正黑體" panose="020B0604030504040204" pitchFamily="34" charset="-120"/>
                <a:ea typeface="微軟正黑體" panose="020B0604030504040204" pitchFamily="34" charset="-120"/>
              </a:rPr>
              <a:t> 「</a:t>
            </a:r>
            <a:r>
              <a:rPr lang="zh-TW" altLang="en-US" sz="1400" b="1" dirty="0" smtClean="0">
                <a:solidFill>
                  <a:srgbClr val="FF0000"/>
                </a:solidFill>
                <a:latin typeface="微軟正黑體" panose="020B0604030504040204" pitchFamily="34" charset="-120"/>
                <a:ea typeface="微軟正黑體" panose="020B0604030504040204" pitchFamily="34" charset="-120"/>
              </a:rPr>
              <a:t>採購名稱</a:t>
            </a:r>
            <a:r>
              <a:rPr lang="zh-TW" altLang="en-US" sz="1400" b="1" dirty="0" smtClean="0">
                <a:solidFill>
                  <a:srgbClr val="FF0000"/>
                </a:solidFill>
                <a:latin typeface="微軟正黑體" panose="020B0604030504040204" pitchFamily="34" charset="-120"/>
                <a:ea typeface="微軟正黑體" panose="020B0604030504040204" pitchFamily="34" charset="-120"/>
              </a:rPr>
              <a:t>」</a:t>
            </a:r>
            <a:r>
              <a:rPr lang="zh-TW" altLang="en-US" sz="1400" b="1" dirty="0">
                <a:solidFill>
                  <a:srgbClr val="FF0000"/>
                </a:solidFill>
                <a:latin typeface="微軟正黑體" panose="020B0604030504040204" pitchFamily="34" charset="-120"/>
                <a:ea typeface="微軟正黑體" panose="020B0604030504040204" pitchFamily="34" charset="-120"/>
              </a:rPr>
              <a:t>應與核定清冊之採購名稱</a:t>
            </a:r>
            <a:r>
              <a:rPr lang="zh-TW" altLang="en-US" sz="1400" b="1" dirty="0" smtClean="0">
                <a:solidFill>
                  <a:srgbClr val="FF0000"/>
                </a:solidFill>
                <a:latin typeface="微軟正黑體" panose="020B0604030504040204" pitchFamily="34" charset="-120"/>
                <a:ea typeface="微軟正黑體" panose="020B0604030504040204" pitchFamily="34" charset="-120"/>
              </a:rPr>
              <a:t>相符</a:t>
            </a:r>
            <a:endParaRPr lang="en-US" altLang="zh-TW" sz="1400" b="1" dirty="0" smtClean="0">
              <a:solidFill>
                <a:srgbClr val="FF0000"/>
              </a:solidFill>
              <a:latin typeface="微軟正黑體" panose="020B0604030504040204" pitchFamily="34" charset="-120"/>
              <a:ea typeface="微軟正黑體" panose="020B0604030504040204" pitchFamily="34" charset="-120"/>
            </a:endParaRPr>
          </a:p>
          <a:p>
            <a:r>
              <a:rPr lang="en-US" altLang="zh-TW" sz="1400" b="1" dirty="0" smtClean="0">
                <a:solidFill>
                  <a:schemeClr val="tx1"/>
                </a:solidFill>
                <a:latin typeface="微軟正黑體" panose="020B0604030504040204" pitchFamily="34" charset="-120"/>
                <a:ea typeface="微軟正黑體" panose="020B0604030504040204" pitchFamily="34" charset="-120"/>
              </a:rPr>
              <a:t>2</a:t>
            </a:r>
            <a:r>
              <a:rPr lang="en-US" altLang="zh-TW" sz="1400" b="1" dirty="0">
                <a:solidFill>
                  <a:schemeClr val="tx1"/>
                </a:solidFill>
                <a:latin typeface="微軟正黑體" panose="020B0604030504040204" pitchFamily="34" charset="-120"/>
                <a:ea typeface="微軟正黑體" panose="020B0604030504040204" pitchFamily="34" charset="-120"/>
              </a:rPr>
              <a:t>.</a:t>
            </a:r>
            <a:r>
              <a:rPr lang="zh-TW" altLang="en-US" sz="1400" b="1" dirty="0">
                <a:solidFill>
                  <a:schemeClr val="tx1"/>
                </a:solidFill>
                <a:latin typeface="微軟正黑體" panose="020B0604030504040204" pitchFamily="34" charset="-120"/>
                <a:ea typeface="微軟正黑體" panose="020B0604030504040204" pitchFamily="34" charset="-120"/>
              </a:rPr>
              <a:t>採購單價有金額未達</a:t>
            </a:r>
            <a:r>
              <a:rPr lang="zh-TW" altLang="en-US" sz="1400" b="1" dirty="0" smtClean="0">
                <a:solidFill>
                  <a:schemeClr val="tx1"/>
                </a:solidFill>
                <a:latin typeface="微軟正黑體" panose="020B0604030504040204" pitchFamily="34" charset="-120"/>
                <a:ea typeface="微軟正黑體" panose="020B0604030504040204" pitchFamily="34" charset="-120"/>
              </a:rPr>
              <a:t>一萬，不符</a:t>
            </a:r>
            <a:r>
              <a:rPr lang="zh-TW" altLang="en-US" sz="1400" b="1" dirty="0" smtClean="0">
                <a:solidFill>
                  <a:schemeClr val="tx1"/>
                </a:solidFill>
                <a:latin typeface="微軟正黑體" panose="020B0604030504040204" pitchFamily="34" charset="-120"/>
                <a:ea typeface="微軟正黑體" panose="020B0604030504040204" pitchFamily="34" charset="-120"/>
              </a:rPr>
              <a:t>合</a:t>
            </a:r>
            <a:r>
              <a:rPr lang="zh-TW" altLang="en-US" sz="1400" b="1" dirty="0">
                <a:solidFill>
                  <a:schemeClr val="tx1"/>
                </a:solidFill>
                <a:latin typeface="微軟正黑體" panose="020B0604030504040204" pitchFamily="34" charset="-120"/>
                <a:ea typeface="微軟正黑體" panose="020B0604030504040204" pitchFamily="34" charset="-120"/>
              </a:rPr>
              <a:t>財產認列</a:t>
            </a:r>
            <a:r>
              <a:rPr lang="zh-TW" altLang="en-US" sz="1400" b="1" dirty="0" smtClean="0">
                <a:solidFill>
                  <a:schemeClr val="tx1"/>
                </a:solidFill>
                <a:latin typeface="微軟正黑體" panose="020B0604030504040204" pitchFamily="34" charset="-120"/>
                <a:ea typeface="微軟正黑體" panose="020B0604030504040204" pitchFamily="34" charset="-120"/>
              </a:rPr>
              <a:t>標準。</a:t>
            </a:r>
            <a:endParaRPr lang="en-US" altLang="zh-TW" sz="1400" b="1" dirty="0" smtClean="0">
              <a:solidFill>
                <a:schemeClr val="tx1"/>
              </a:solidFill>
              <a:latin typeface="微軟正黑體" panose="020B0604030504040204" pitchFamily="34" charset="-120"/>
              <a:ea typeface="微軟正黑體" panose="020B0604030504040204" pitchFamily="34" charset="-120"/>
            </a:endParaRPr>
          </a:p>
          <a:p>
            <a:r>
              <a:rPr lang="zh-TW" altLang="en-US" sz="1400" b="1" dirty="0" smtClean="0">
                <a:solidFill>
                  <a:srgbClr val="FF0000"/>
                </a:solidFill>
                <a:latin typeface="微軟正黑體" panose="020B0604030504040204" pitchFamily="34" charset="-120"/>
                <a:ea typeface="微軟正黑體" panose="020B0604030504040204" pitchFamily="34" charset="-120"/>
              </a:rPr>
              <a:t>財產定義為</a:t>
            </a:r>
            <a:r>
              <a:rPr lang="zh-TW" altLang="en-US" sz="1400" b="1" dirty="0" smtClean="0">
                <a:solidFill>
                  <a:srgbClr val="FF0000"/>
                </a:solidFill>
                <a:latin typeface="微軟正黑體" panose="020B0604030504040204" pitchFamily="34" charset="-120"/>
                <a:ea typeface="微軟正黑體" panose="020B0604030504040204" pitchFamily="34" charset="-120"/>
              </a:rPr>
              <a:t>單價</a:t>
            </a:r>
            <a:r>
              <a:rPr lang="zh-TW" altLang="en-US" sz="1400" b="1" dirty="0">
                <a:solidFill>
                  <a:srgbClr val="FF0000"/>
                </a:solidFill>
                <a:latin typeface="微軟正黑體" panose="020B0604030504040204" pitchFamily="34" charset="-120"/>
                <a:ea typeface="微軟正黑體" panose="020B0604030504040204" pitchFamily="34" charset="-120"/>
              </a:rPr>
              <a:t>金額超過一萬元</a:t>
            </a:r>
            <a:r>
              <a:rPr lang="en-US" altLang="zh-TW" sz="1400" b="1" dirty="0">
                <a:solidFill>
                  <a:srgbClr val="FF0000"/>
                </a:solidFill>
                <a:latin typeface="微軟正黑體" panose="020B0604030504040204" pitchFamily="34" charset="-120"/>
                <a:ea typeface="微軟正黑體" panose="020B0604030504040204" pitchFamily="34" charset="-120"/>
              </a:rPr>
              <a:t>(</a:t>
            </a:r>
            <a:r>
              <a:rPr lang="zh-TW" altLang="en-US" sz="1400" b="1" dirty="0">
                <a:solidFill>
                  <a:srgbClr val="FF0000"/>
                </a:solidFill>
                <a:latin typeface="微軟正黑體" panose="020B0604030504040204" pitchFamily="34" charset="-120"/>
                <a:ea typeface="微軟正黑體" panose="020B0604030504040204" pitchFamily="34" charset="-120"/>
              </a:rPr>
              <a:t>含</a:t>
            </a:r>
            <a:r>
              <a:rPr lang="en-US" altLang="zh-TW" sz="1400" b="1" dirty="0">
                <a:solidFill>
                  <a:srgbClr val="FF0000"/>
                </a:solidFill>
                <a:latin typeface="微軟正黑體" panose="020B0604030504040204" pitchFamily="34" charset="-120"/>
                <a:ea typeface="微軟正黑體" panose="020B0604030504040204" pitchFamily="34" charset="-120"/>
              </a:rPr>
              <a:t>)</a:t>
            </a:r>
            <a:r>
              <a:rPr lang="zh-TW" altLang="en-US" sz="1400" b="1" dirty="0">
                <a:solidFill>
                  <a:srgbClr val="FF0000"/>
                </a:solidFill>
                <a:latin typeface="微軟正黑體" panose="020B0604030504040204" pitchFamily="34" charset="-120"/>
                <a:ea typeface="微軟正黑體" panose="020B0604030504040204" pitchFamily="34" charset="-120"/>
              </a:rPr>
              <a:t>以上且使用年限在兩年以上之</a:t>
            </a:r>
            <a:r>
              <a:rPr lang="zh-TW" altLang="en-US" sz="1400" b="1" u="sng" dirty="0">
                <a:solidFill>
                  <a:srgbClr val="FF0000"/>
                </a:solidFill>
                <a:latin typeface="微軟正黑體" panose="020B0604030504040204" pitchFamily="34" charset="-120"/>
                <a:ea typeface="微軟正黑體" panose="020B0604030504040204" pitchFamily="34" charset="-120"/>
              </a:rPr>
              <a:t>機械儀器及設備。</a:t>
            </a:r>
            <a:endParaRPr lang="zh-TW" altLang="en-US" sz="1400" b="1" dirty="0">
              <a:solidFill>
                <a:srgbClr val="FF0000"/>
              </a:solidFill>
              <a:latin typeface="微軟正黑體" panose="020B0604030504040204" pitchFamily="34" charset="-120"/>
              <a:ea typeface="微軟正黑體" panose="020B0604030504040204" pitchFamily="34" charset="-120"/>
            </a:endParaRPr>
          </a:p>
        </p:txBody>
      </p:sp>
      <p:sp>
        <p:nvSpPr>
          <p:cNvPr id="3" name="矩形 2"/>
          <p:cNvSpPr/>
          <p:nvPr/>
        </p:nvSpPr>
        <p:spPr>
          <a:xfrm>
            <a:off x="932205" y="1886018"/>
            <a:ext cx="399436" cy="1028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13"/>
          <p:cNvSpPr/>
          <p:nvPr/>
        </p:nvSpPr>
        <p:spPr>
          <a:xfrm>
            <a:off x="2460116" y="1738748"/>
            <a:ext cx="399436" cy="1028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18"/>
          <p:cNvSpPr/>
          <p:nvPr/>
        </p:nvSpPr>
        <p:spPr>
          <a:xfrm>
            <a:off x="6825935" y="1667063"/>
            <a:ext cx="399436" cy="1028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19"/>
          <p:cNvSpPr/>
          <p:nvPr/>
        </p:nvSpPr>
        <p:spPr>
          <a:xfrm>
            <a:off x="5464769" y="1790159"/>
            <a:ext cx="399436" cy="1028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p:cNvSpPr txBox="1"/>
          <p:nvPr/>
        </p:nvSpPr>
        <p:spPr>
          <a:xfrm>
            <a:off x="465496" y="1007038"/>
            <a:ext cx="805377" cy="30777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zh-TW" altLang="en-US" sz="1400" dirty="0">
                <a:latin typeface="微軟正黑體" panose="020B0604030504040204" pitchFamily="34" charset="-120"/>
                <a:ea typeface="微軟正黑體" panose="020B0604030504040204" pitchFamily="34" charset="-120"/>
              </a:rPr>
              <a:t>錯誤</a:t>
            </a:r>
            <a:r>
              <a:rPr lang="en-US" altLang="zh-TW" sz="1400" dirty="0">
                <a:latin typeface="微軟正黑體" panose="020B0604030504040204" pitchFamily="34" charset="-120"/>
                <a:ea typeface="微軟正黑體" panose="020B0604030504040204" pitchFamily="34" charset="-120"/>
              </a:rPr>
              <a:t>1</a:t>
            </a:r>
            <a:endParaRPr lang="zh-TW" altLang="en-US" sz="1400" dirty="0">
              <a:latin typeface="微軟正黑體" panose="020B0604030504040204" pitchFamily="34" charset="-120"/>
              <a:ea typeface="微軟正黑體" panose="020B0604030504040204" pitchFamily="34" charset="-120"/>
            </a:endParaRPr>
          </a:p>
        </p:txBody>
      </p:sp>
      <p:sp>
        <p:nvSpPr>
          <p:cNvPr id="23" name="文字方塊 22"/>
          <p:cNvSpPr txBox="1"/>
          <p:nvPr/>
        </p:nvSpPr>
        <p:spPr>
          <a:xfrm>
            <a:off x="6548316" y="4283223"/>
            <a:ext cx="689018" cy="30777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zh-TW" altLang="en-US" sz="1400" dirty="0">
                <a:latin typeface="微軟正黑體" panose="020B0604030504040204" pitchFamily="34" charset="-120"/>
                <a:ea typeface="微軟正黑體" panose="020B0604030504040204" pitchFamily="34" charset="-120"/>
              </a:rPr>
              <a:t>錯誤</a:t>
            </a:r>
            <a:r>
              <a:rPr lang="en-US" altLang="zh-TW" sz="1400" dirty="0">
                <a:latin typeface="微軟正黑體" panose="020B0604030504040204" pitchFamily="34" charset="-120"/>
                <a:ea typeface="微軟正黑體" panose="020B0604030504040204" pitchFamily="34" charset="-120"/>
              </a:rPr>
              <a:t>2</a:t>
            </a:r>
            <a:endParaRPr lang="zh-TW" altLang="en-US" sz="1400" dirty="0">
              <a:latin typeface="微軟正黑體" panose="020B0604030504040204" pitchFamily="34" charset="-120"/>
              <a:ea typeface="微軟正黑體" panose="020B0604030504040204" pitchFamily="34" charset="-120"/>
            </a:endParaRPr>
          </a:p>
        </p:txBody>
      </p:sp>
      <p:sp>
        <p:nvSpPr>
          <p:cNvPr id="24" name="矩形 23"/>
          <p:cNvSpPr/>
          <p:nvPr/>
        </p:nvSpPr>
        <p:spPr>
          <a:xfrm>
            <a:off x="2966698" y="5034861"/>
            <a:ext cx="1245262" cy="754231"/>
          </a:xfrm>
          <a:prstGeom prst="rect">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TW" altLang="en-US"/>
          </a:p>
        </p:txBody>
      </p:sp>
      <p:sp>
        <p:nvSpPr>
          <p:cNvPr id="26" name="文字方塊 25"/>
          <p:cNvSpPr txBox="1"/>
          <p:nvPr/>
        </p:nvSpPr>
        <p:spPr>
          <a:xfrm>
            <a:off x="4902958" y="1028961"/>
            <a:ext cx="761529" cy="30777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zh-TW" altLang="en-US" sz="1400" dirty="0">
                <a:latin typeface="微軟正黑體" panose="020B0604030504040204" pitchFamily="34" charset="-120"/>
                <a:ea typeface="微軟正黑體" panose="020B0604030504040204" pitchFamily="34" charset="-120"/>
              </a:rPr>
              <a:t>錯誤</a:t>
            </a:r>
            <a:r>
              <a:rPr lang="en-US" altLang="zh-TW" sz="1400" dirty="0">
                <a:latin typeface="微軟正黑體" panose="020B0604030504040204" pitchFamily="34" charset="-120"/>
                <a:ea typeface="微軟正黑體" panose="020B0604030504040204" pitchFamily="34" charset="-120"/>
              </a:rPr>
              <a:t>1</a:t>
            </a:r>
            <a:endParaRPr lang="zh-TW" altLang="en-US" sz="1400" dirty="0">
              <a:latin typeface="微軟正黑體" panose="020B0604030504040204" pitchFamily="34" charset="-120"/>
              <a:ea typeface="微軟正黑體" panose="020B0604030504040204" pitchFamily="34" charset="-120"/>
            </a:endParaRPr>
          </a:p>
        </p:txBody>
      </p:sp>
      <p:sp>
        <p:nvSpPr>
          <p:cNvPr id="27" name="矩形 26"/>
          <p:cNvSpPr/>
          <p:nvPr/>
        </p:nvSpPr>
        <p:spPr>
          <a:xfrm>
            <a:off x="7237334" y="4283223"/>
            <a:ext cx="1661352" cy="369914"/>
          </a:xfrm>
          <a:prstGeom prst="rect">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zh-TW" altLang="en-US"/>
          </a:p>
        </p:txBody>
      </p:sp>
      <p:sp>
        <p:nvSpPr>
          <p:cNvPr id="29" name="圓角矩形 28"/>
          <p:cNvSpPr/>
          <p:nvPr/>
        </p:nvSpPr>
        <p:spPr>
          <a:xfrm>
            <a:off x="4922275" y="1347417"/>
            <a:ext cx="1449925" cy="19074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p:cNvSpPr txBox="1"/>
          <p:nvPr/>
        </p:nvSpPr>
        <p:spPr>
          <a:xfrm>
            <a:off x="2273643" y="5034861"/>
            <a:ext cx="689018" cy="30777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zh-TW" altLang="en-US" sz="1400" dirty="0">
                <a:latin typeface="微軟正黑體" panose="020B0604030504040204" pitchFamily="34" charset="-120"/>
                <a:ea typeface="微軟正黑體" panose="020B0604030504040204" pitchFamily="34" charset="-120"/>
              </a:rPr>
              <a:t>錯誤</a:t>
            </a:r>
            <a:r>
              <a:rPr lang="en-US" altLang="zh-TW" sz="1400" dirty="0">
                <a:latin typeface="微軟正黑體" panose="020B0604030504040204" pitchFamily="34" charset="-120"/>
                <a:ea typeface="微軟正黑體" panose="020B0604030504040204" pitchFamily="34" charset="-120"/>
              </a:rPr>
              <a:t>2</a:t>
            </a:r>
            <a:endParaRPr lang="zh-TW" altLang="en-US" sz="1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4254835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9521</TotalTime>
  <Words>3933</Words>
  <Application>Microsoft Office PowerPoint</Application>
  <PresentationFormat>如螢幕大小 (4:3)</PresentationFormat>
  <Paragraphs>373</Paragraphs>
  <Slides>57</Slides>
  <Notes>2</Notes>
  <HiddenSlides>2</HiddenSlides>
  <MMClips>0</MMClips>
  <ScaleCrop>false</ScaleCrop>
  <HeadingPairs>
    <vt:vector size="6" baseType="variant">
      <vt:variant>
        <vt:lpstr>使用字型</vt:lpstr>
      </vt:variant>
      <vt:variant>
        <vt:i4>10</vt:i4>
      </vt:variant>
      <vt:variant>
        <vt:lpstr>佈景主題</vt:lpstr>
      </vt:variant>
      <vt:variant>
        <vt:i4>2</vt:i4>
      </vt:variant>
      <vt:variant>
        <vt:lpstr>投影片標題</vt:lpstr>
      </vt:variant>
      <vt:variant>
        <vt:i4>57</vt:i4>
      </vt:variant>
    </vt:vector>
  </HeadingPairs>
  <TitlesOfParts>
    <vt:vector size="69" baseType="lpstr">
      <vt:lpstr>MS PGothic</vt:lpstr>
      <vt:lpstr>微軟正黑體</vt:lpstr>
      <vt:lpstr>新細明體</vt:lpstr>
      <vt:lpstr>標楷體</vt:lpstr>
      <vt:lpstr>Arial</vt:lpstr>
      <vt:lpstr>Arial Black</vt:lpstr>
      <vt:lpstr>Calibri</vt:lpstr>
      <vt:lpstr>Calibri Light</vt:lpstr>
      <vt:lpstr>Franklin Gothic Heavy</vt:lpstr>
      <vt:lpstr>Wingdings</vt:lpstr>
      <vt:lpstr>Office 佈景主題</vt:lpstr>
      <vt:lpstr>自訂設計</vt:lpstr>
      <vt:lpstr>驗收作業及財物保管業務宣導</vt:lpstr>
      <vt:lpstr>大綱</vt:lpstr>
      <vt:lpstr>一、驗收相關作業</vt:lpstr>
      <vt:lpstr>PowerPoint 簡報</vt:lpstr>
      <vt:lpstr>PowerPoint 簡報</vt:lpstr>
      <vt:lpstr>PowerPoint 簡報</vt:lpstr>
      <vt:lpstr>PowerPoint 簡報</vt:lpstr>
      <vt:lpstr>驗收重點說明(3)</vt:lpstr>
      <vt:lpstr>常見錯誤範例</vt:lpstr>
      <vt:lpstr>正確範例</vt:lpstr>
      <vt:lpstr>PowerPoint 簡報</vt:lpstr>
      <vt:lpstr>PowerPoint 簡報</vt:lpstr>
      <vt:lpstr>二、財產管理作業</vt:lpstr>
      <vt:lpstr>財產 (需使用資本門預算)</vt:lpstr>
      <vt:lpstr>物品(需使用經常門預算) </vt:lpstr>
      <vt:lpstr>本校物品(非消耗品)列管</vt:lpstr>
      <vt:lpstr>電腦軟體</vt:lpstr>
      <vt:lpstr>『單位財物管理人』</vt:lpstr>
      <vt:lpstr>『財物保管人』職責</vt:lpstr>
      <vt:lpstr>PowerPoint 簡報</vt:lpstr>
      <vt:lpstr>PowerPoint 簡報</vt:lpstr>
      <vt:lpstr>財產遺失賠償</vt:lpstr>
      <vt:lpstr>財產外置(借)作業</vt:lpstr>
      <vt:lpstr>財產保管應注意事項</vt:lpstr>
      <vt:lpstr>三、保管組業務宣導</vt:lpstr>
      <vt:lpstr>宣導事項</vt:lpstr>
      <vt:lpstr>四、採購驗收及財產管理         ERP系統操作說明</vt:lpstr>
      <vt:lpstr>PowerPoint 簡報</vt:lpstr>
      <vt:lpstr>PowerPoint 簡報</vt:lpstr>
      <vt:lpstr>PowerPoint 簡報</vt:lpstr>
      <vt:lpstr>自行採購-申請作業</vt:lpstr>
      <vt:lpstr>自行採購-經辦作業</vt:lpstr>
      <vt:lpstr>自行採購－到貨點收(1)</vt:lpstr>
      <vt:lpstr>自行採購－到貨點收(2)</vt:lpstr>
      <vt:lpstr>自行採購－功能驗收</vt:lpstr>
      <vt:lpstr>自行採購-驗收佐證資料上傳</vt:lpstr>
      <vt:lpstr>自行採購-結案請款</vt:lpstr>
      <vt:lpstr>一般採購－到貨點收(1)</vt:lpstr>
      <vt:lpstr>一般採購－到貨點收(2)</vt:lpstr>
      <vt:lpstr>一般採購－功能驗收(1)</vt:lpstr>
      <vt:lpstr>PowerPoint 簡報</vt:lpstr>
      <vt:lpstr>一般採購-功能驗收(3)資料上傳</vt:lpstr>
      <vt:lpstr>一般採購－單位主管審核(1)</vt:lpstr>
      <vt:lpstr>一般採購－單位主管審核(2)</vt:lpstr>
      <vt:lpstr>（二）財產異動作業 </vt:lpstr>
      <vt:lpstr>PowerPoint 簡報</vt:lpstr>
      <vt:lpstr>PowerPoint 簡報</vt:lpstr>
      <vt:lpstr>PowerPoint 簡報</vt:lpstr>
      <vt:lpstr>PowerPoint 簡報</vt:lpstr>
      <vt:lpstr>PowerPoint 簡報</vt:lpstr>
      <vt:lpstr>財產校外使用申請系統操作說明(1)</vt:lpstr>
      <vt:lpstr>財產校外使用申請系統操作說明(2)</vt:lpstr>
      <vt:lpstr>財產校外使用申請系統操作說明(3)</vt:lpstr>
      <vt:lpstr>財產校外使用申請系統操作說明(4)</vt:lpstr>
      <vt:lpstr>財產盤點應檢查項目</vt:lpstr>
      <vt:lpstr>108獎補助款專案盤點時程預告</vt:lpstr>
      <vt:lpstr>PowerPoint 簡報</vt:lpstr>
    </vt:vector>
  </TitlesOfParts>
  <Company>CMT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別墅</dc:title>
  <dc:creator>AD</dc:creator>
  <cp:lastModifiedBy>user</cp:lastModifiedBy>
  <cp:revision>547</cp:revision>
  <cp:lastPrinted>2020-03-03T02:30:53Z</cp:lastPrinted>
  <dcterms:created xsi:type="dcterms:W3CDTF">2007-09-19T02:33:48Z</dcterms:created>
  <dcterms:modified xsi:type="dcterms:W3CDTF">2020-11-26T08:20:10Z</dcterms:modified>
</cp:coreProperties>
</file>